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0"/>
  </p:notesMasterIdLst>
  <p:handoutMasterIdLst>
    <p:handoutMasterId r:id="rId21"/>
  </p:handoutMasterIdLst>
  <p:sldIdLst>
    <p:sldId id="301" r:id="rId2"/>
    <p:sldId id="388" r:id="rId3"/>
    <p:sldId id="390" r:id="rId4"/>
    <p:sldId id="391" r:id="rId5"/>
    <p:sldId id="392" r:id="rId6"/>
    <p:sldId id="319" r:id="rId7"/>
    <p:sldId id="284" r:id="rId8"/>
    <p:sldId id="271" r:id="rId9"/>
    <p:sldId id="381" r:id="rId10"/>
    <p:sldId id="348" r:id="rId11"/>
    <p:sldId id="382" r:id="rId12"/>
    <p:sldId id="383" r:id="rId13"/>
    <p:sldId id="384" r:id="rId14"/>
    <p:sldId id="385" r:id="rId15"/>
    <p:sldId id="386" r:id="rId16"/>
    <p:sldId id="394" r:id="rId17"/>
    <p:sldId id="395" r:id="rId18"/>
    <p:sldId id="396" r:id="rId19"/>
  </p:sldIdLst>
  <p:sldSz cx="9144000" cy="6858000" type="screen4x3"/>
  <p:notesSz cx="6858000" cy="9144000"/>
  <p:defaultTextStyle>
    <a:defPPr>
      <a:defRPr lang="it-IT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pitchFamily="34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pitchFamily="34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pitchFamily="34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pitchFamily="34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pitchFamily="34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Arial" pitchFamily="34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Arial" pitchFamily="34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Arial" pitchFamily="34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Arial" pitchFamily="34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97BF0D"/>
    <a:srgbClr val="72EB35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ile medio 2 - Colore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6667" autoAdjust="0"/>
    <p:restoredTop sz="84991" autoAdjust="0"/>
  </p:normalViewPr>
  <p:slideViewPr>
    <p:cSldViewPr>
      <p:cViewPr varScale="1">
        <p:scale>
          <a:sx n="59" d="100"/>
          <a:sy n="59" d="100"/>
        </p:scale>
        <p:origin x="-690" y="-90"/>
      </p:cViewPr>
      <p:guideLst>
        <p:guide orient="horz" pos="2069"/>
        <p:guide pos="34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2502"/>
    </p:cViewPr>
  </p:sorterViewPr>
  <p:gridSpacing cx="45005" cy="45005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handoutMaster" Target="handoutMasters/handout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ntestazion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it-IT"/>
          </a:p>
        </p:txBody>
      </p:sp>
      <p:sp>
        <p:nvSpPr>
          <p:cNvPr id="3" name="Segnaposto data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630C4DE-2FF2-43CB-9595-95743DE84076}" type="datetimeFigureOut">
              <a:rPr lang="it-IT" smtClean="0"/>
              <a:t>25/03/2013</a:t>
            </a:fld>
            <a:endParaRPr lang="it-IT"/>
          </a:p>
        </p:txBody>
      </p:sp>
      <p:sp>
        <p:nvSpPr>
          <p:cNvPr id="4" name="Segnaposto piè di pagina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it-IT"/>
          </a:p>
        </p:txBody>
      </p:sp>
      <p:sp>
        <p:nvSpPr>
          <p:cNvPr id="5" name="Segnaposto numero diapositiva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A994227-072C-4F2F-9DF1-927C76EA957B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644550759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ntestazion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3" name="Segnaposto dat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EBC75A59-856C-48D1-BC6D-C7A8E5710A2A}" type="datetimeFigureOut">
              <a:rPr lang="it-IT"/>
              <a:pPr>
                <a:defRPr/>
              </a:pPr>
              <a:t>25/03/2013</a:t>
            </a:fld>
            <a:endParaRPr lang="it-IT"/>
          </a:p>
        </p:txBody>
      </p:sp>
      <p:sp>
        <p:nvSpPr>
          <p:cNvPr id="4" name="Segnaposto immagine diapositiva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it-IT" noProof="0" smtClean="0"/>
          </a:p>
        </p:txBody>
      </p:sp>
      <p:sp>
        <p:nvSpPr>
          <p:cNvPr id="5" name="Segnaposto note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it-IT" noProof="0" smtClean="0"/>
              <a:t>Fare clic per modificare stili del testo dello schema</a:t>
            </a:r>
          </a:p>
          <a:p>
            <a:pPr lvl="1"/>
            <a:r>
              <a:rPr lang="it-IT" noProof="0" smtClean="0"/>
              <a:t>Secondo livello</a:t>
            </a:r>
          </a:p>
          <a:p>
            <a:pPr lvl="2"/>
            <a:r>
              <a:rPr lang="it-IT" noProof="0" smtClean="0"/>
              <a:t>Terzo livello</a:t>
            </a:r>
          </a:p>
          <a:p>
            <a:pPr lvl="3"/>
            <a:r>
              <a:rPr lang="it-IT" noProof="0" smtClean="0"/>
              <a:t>Quarto livello</a:t>
            </a:r>
          </a:p>
          <a:p>
            <a:pPr lvl="4"/>
            <a:r>
              <a:rPr lang="it-IT" noProof="0" smtClean="0"/>
              <a:t>Quinto livello</a:t>
            </a:r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D066FEB8-6876-4229-9AB7-3B81065CD5A1}" type="slidenum">
              <a:rPr lang="it-IT"/>
              <a:pPr>
                <a:defRPr/>
              </a:pPr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977687053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egnaposto not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D066FEB8-6876-4229-9AB7-3B81065CD5A1}" type="slidenum">
              <a:rPr lang="it-IT" smtClean="0"/>
              <a:pPr>
                <a:defRPr/>
              </a:pPr>
              <a:t>1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0275464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egnaposto not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D066FEB8-6876-4229-9AB7-3B81065CD5A1}" type="slidenum">
              <a:rPr lang="it-IT" smtClean="0"/>
              <a:pPr>
                <a:defRPr/>
              </a:pPr>
              <a:t>2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39754099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11"/>
          <p:cNvSpPr>
            <a:spLocks noGrp="1" noChangeArrowheads="1"/>
          </p:cNvSpPr>
          <p:nvPr>
            <p:ph type="sldNum" sz="quarter" idx="5"/>
          </p:nvPr>
        </p:nvSpPr>
        <p:spPr bwMode="auto"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7A520262-7D1F-43B5-88FF-4F208C1F9F06}" type="slidenum">
              <a:rPr lang="it-IT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3</a:t>
            </a:fld>
            <a:endParaRPr lang="it-IT" smtClean="0"/>
          </a:p>
        </p:txBody>
      </p:sp>
      <p:sp>
        <p:nvSpPr>
          <p:cNvPr id="47107" name="Rectangle 1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xfrm>
            <a:off x="1354138" y="641350"/>
            <a:ext cx="4213225" cy="3159125"/>
          </a:xfr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47108" name="Rectangle 2"/>
          <p:cNvSpPr>
            <a:spLocks noGrp="1" noChangeArrowheads="1"/>
          </p:cNvSpPr>
          <p:nvPr>
            <p:ph type="body" idx="1"/>
          </p:nvPr>
        </p:nvSpPr>
        <p:spPr bwMode="auto">
          <a:xfrm>
            <a:off x="692150" y="4002088"/>
            <a:ext cx="5535613" cy="379095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numCol="1" anchor="ctr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it-IT" smtClean="0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11"/>
          <p:cNvSpPr>
            <a:spLocks noGrp="1" noChangeArrowheads="1"/>
          </p:cNvSpPr>
          <p:nvPr>
            <p:ph type="sldNum" sz="quarter" idx="5"/>
          </p:nvPr>
        </p:nvSpPr>
        <p:spPr bwMode="auto"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2A13A12A-EED0-4C76-A858-5BC6E47F3148}" type="slidenum">
              <a:rPr lang="it-IT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4</a:t>
            </a:fld>
            <a:endParaRPr lang="it-IT" smtClean="0"/>
          </a:p>
        </p:txBody>
      </p:sp>
      <p:sp>
        <p:nvSpPr>
          <p:cNvPr id="48131" name="Rectangle 1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xfrm>
            <a:off x="1354138" y="641350"/>
            <a:ext cx="4213225" cy="3159125"/>
          </a:xfr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48132" name="Rectangle 2"/>
          <p:cNvSpPr>
            <a:spLocks noGrp="1" noChangeArrowheads="1"/>
          </p:cNvSpPr>
          <p:nvPr>
            <p:ph type="body" idx="1"/>
          </p:nvPr>
        </p:nvSpPr>
        <p:spPr bwMode="auto">
          <a:xfrm>
            <a:off x="692150" y="4002088"/>
            <a:ext cx="5535613" cy="379095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numCol="1" anchor="ctr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it-IT" smtClean="0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11"/>
          <p:cNvSpPr>
            <a:spLocks noGrp="1" noChangeArrowheads="1"/>
          </p:cNvSpPr>
          <p:nvPr>
            <p:ph type="sldNum" sz="quarter" idx="5"/>
          </p:nvPr>
        </p:nvSpPr>
        <p:spPr bwMode="auto"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615515F4-3B2E-445F-87F5-E4A673FF8BB2}" type="slidenum">
              <a:rPr lang="it-IT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5</a:t>
            </a:fld>
            <a:endParaRPr lang="it-IT" smtClean="0"/>
          </a:p>
        </p:txBody>
      </p:sp>
      <p:sp>
        <p:nvSpPr>
          <p:cNvPr id="49155" name="Rectangle 1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xfrm>
            <a:off x="1354138" y="641350"/>
            <a:ext cx="4213225" cy="3159125"/>
          </a:xfr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49156" name="Rectangle 2"/>
          <p:cNvSpPr>
            <a:spLocks noGrp="1" noChangeArrowheads="1"/>
          </p:cNvSpPr>
          <p:nvPr>
            <p:ph type="body" idx="1"/>
          </p:nvPr>
        </p:nvSpPr>
        <p:spPr bwMode="auto">
          <a:xfrm>
            <a:off x="692150" y="4002088"/>
            <a:ext cx="5535613" cy="379095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numCol="1" anchor="ctr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it-IT" smtClean="0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11"/>
          <p:cNvSpPr>
            <a:spLocks noGrp="1" noChangeArrowheads="1"/>
          </p:cNvSpPr>
          <p:nvPr>
            <p:ph type="sldNum" sz="quarter" idx="5"/>
          </p:nvPr>
        </p:nvSpPr>
        <p:spPr bwMode="auto"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C429A077-A12F-4708-A360-2419C0AA8DF7}" type="slidenum">
              <a:rPr lang="it-IT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6</a:t>
            </a:fld>
            <a:endParaRPr lang="it-IT" smtClean="0"/>
          </a:p>
        </p:txBody>
      </p:sp>
      <p:sp>
        <p:nvSpPr>
          <p:cNvPr id="51203" name="Rectangle 1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xfrm>
            <a:off x="1354138" y="641350"/>
            <a:ext cx="4213225" cy="3159125"/>
          </a:xfr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51204" name="Rectangle 2"/>
          <p:cNvSpPr>
            <a:spLocks noGrp="1" noChangeArrowheads="1"/>
          </p:cNvSpPr>
          <p:nvPr>
            <p:ph type="body" idx="1"/>
          </p:nvPr>
        </p:nvSpPr>
        <p:spPr bwMode="auto">
          <a:xfrm>
            <a:off x="692150" y="4002088"/>
            <a:ext cx="5535613" cy="379095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numCol="1" anchor="ctr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it-IT" smtClean="0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11"/>
          <p:cNvSpPr>
            <a:spLocks noGrp="1" noChangeArrowheads="1"/>
          </p:cNvSpPr>
          <p:nvPr>
            <p:ph type="sldNum" sz="quarter" idx="5"/>
          </p:nvPr>
        </p:nvSpPr>
        <p:spPr bwMode="auto"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D300A0FB-DB96-4B0E-BA7A-0E7E74F143DE}" type="slidenum">
              <a:rPr lang="it-IT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7</a:t>
            </a:fld>
            <a:endParaRPr lang="it-IT" smtClean="0"/>
          </a:p>
        </p:txBody>
      </p:sp>
      <p:sp>
        <p:nvSpPr>
          <p:cNvPr id="54275" name="Rectangle 1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xfrm>
            <a:off x="1354138" y="641350"/>
            <a:ext cx="4213225" cy="3159125"/>
          </a:xfr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54276" name="Rectangle 2"/>
          <p:cNvSpPr>
            <a:spLocks noGrp="1" noChangeArrowheads="1"/>
          </p:cNvSpPr>
          <p:nvPr>
            <p:ph type="body" idx="1"/>
          </p:nvPr>
        </p:nvSpPr>
        <p:spPr bwMode="auto">
          <a:xfrm>
            <a:off x="692150" y="4002088"/>
            <a:ext cx="5535613" cy="379095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numCol="1" anchor="ctr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it-IT" smtClean="0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11"/>
          <p:cNvSpPr>
            <a:spLocks noGrp="1" noChangeArrowheads="1"/>
          </p:cNvSpPr>
          <p:nvPr>
            <p:ph type="sldNum" sz="quarter" idx="5"/>
          </p:nvPr>
        </p:nvSpPr>
        <p:spPr bwMode="auto"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450B8BC4-4D48-4577-B28C-B8C8268FBFB3}" type="slidenum">
              <a:rPr lang="it-IT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8</a:t>
            </a:fld>
            <a:endParaRPr lang="it-IT" smtClean="0"/>
          </a:p>
        </p:txBody>
      </p:sp>
      <p:sp>
        <p:nvSpPr>
          <p:cNvPr id="55299" name="Rectangle 1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xfrm>
            <a:off x="1354138" y="641350"/>
            <a:ext cx="4213225" cy="3159125"/>
          </a:xfr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55300" name="Rectangle 2"/>
          <p:cNvSpPr>
            <a:spLocks noGrp="1" noChangeArrowheads="1"/>
          </p:cNvSpPr>
          <p:nvPr>
            <p:ph type="body" idx="1"/>
          </p:nvPr>
        </p:nvSpPr>
        <p:spPr bwMode="auto">
          <a:xfrm>
            <a:off x="692150" y="4002088"/>
            <a:ext cx="5535613" cy="379095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numCol="1" anchor="ctr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it-IT" smtClean="0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egnaposto not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it-IT" dirty="0" smtClean="0"/>
              <a:t>Le provincie più urbanizzate (MI e MB) contano il 40% della popolazione regionale, e consumano il 42% dei pasti; la concentrazione della richiesta</a:t>
            </a:r>
            <a:r>
              <a:rPr lang="it-IT" baseline="0" dirty="0" smtClean="0"/>
              <a:t> di prodotti biologici in queste 2 province è </a:t>
            </a:r>
            <a:r>
              <a:rPr lang="it-IT" dirty="0" smtClean="0"/>
              <a:t> </a:t>
            </a:r>
            <a:r>
              <a:rPr lang="it-IT" dirty="0" smtClean="0"/>
              <a:t>molto </a:t>
            </a:r>
            <a:r>
              <a:rPr lang="it-IT" dirty="0" smtClean="0"/>
              <a:t>elevata,</a:t>
            </a:r>
            <a:r>
              <a:rPr lang="it-IT" baseline="0" dirty="0" smtClean="0"/>
              <a:t> raggiungendo il 60% del totale regionale. Come vedremo, la distribuzione territoriale delle produzioni biologiche non corrisponde a quella della domanda</a:t>
            </a:r>
            <a:endParaRPr lang="it-IT" dirty="0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D066FEB8-6876-4229-9AB7-3B81065CD5A1}" type="slidenum">
              <a:rPr lang="it-IT" smtClean="0"/>
              <a:pPr>
                <a:defRPr/>
              </a:pPr>
              <a:t>9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267193639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11"/>
          <p:cNvSpPr>
            <a:spLocks noGrp="1" noChangeArrowheads="1"/>
          </p:cNvSpPr>
          <p:nvPr>
            <p:ph type="sldNum" sz="quarter" idx="5"/>
          </p:nvPr>
        </p:nvSpPr>
        <p:spPr bwMode="auto"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E224673A-AF95-438D-BF0B-388006A65687}" type="slidenum">
              <a:rPr lang="it-IT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10</a:t>
            </a:fld>
            <a:endParaRPr lang="it-IT" smtClean="0"/>
          </a:p>
        </p:txBody>
      </p:sp>
      <p:sp>
        <p:nvSpPr>
          <p:cNvPr id="66563" name="Rectangle 1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xfrm>
            <a:off x="1354138" y="641350"/>
            <a:ext cx="4213225" cy="3159125"/>
          </a:xfr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66564" name="Rectangle 2"/>
          <p:cNvSpPr>
            <a:spLocks noGrp="1" noChangeArrowheads="1"/>
          </p:cNvSpPr>
          <p:nvPr>
            <p:ph type="body" idx="1"/>
          </p:nvPr>
        </p:nvSpPr>
        <p:spPr bwMode="auto">
          <a:xfrm>
            <a:off x="692150" y="4002088"/>
            <a:ext cx="5535613" cy="379095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numCol="1" anchor="ctr" anchorCtr="0" compatLnSpc="1">
            <a:prstTxWarp prst="textNoShape">
              <a:avLst/>
            </a:prstTxWarp>
          </a:bodyPr>
          <a:lstStyle/>
          <a:p>
            <a:pPr algn="l" eaLnBrk="1" hangingPunct="1">
              <a:spcBef>
                <a:spcPct val="0"/>
              </a:spcBef>
            </a:pPr>
            <a:r>
              <a:rPr lang="it-IT" dirty="0" smtClean="0"/>
              <a:t>A fronte di una richiesta annuale di 65 t di pane </a:t>
            </a:r>
            <a:r>
              <a:rPr lang="it-IT" dirty="0" err="1" smtClean="0"/>
              <a:t>bio</a:t>
            </a:r>
            <a:r>
              <a:rPr lang="it-IT" dirty="0" smtClean="0"/>
              <a:t>,</a:t>
            </a:r>
            <a:r>
              <a:rPr lang="it-IT" baseline="0" dirty="0" smtClean="0"/>
              <a:t> 113 t di pasta </a:t>
            </a:r>
            <a:r>
              <a:rPr lang="it-IT" baseline="0" dirty="0" err="1" smtClean="0"/>
              <a:t>bio</a:t>
            </a:r>
            <a:r>
              <a:rPr lang="it-IT" baseline="0" dirty="0" smtClean="0"/>
              <a:t>, 42 t di riso </a:t>
            </a:r>
            <a:r>
              <a:rPr lang="it-IT" baseline="0" dirty="0" err="1" smtClean="0"/>
              <a:t>bio</a:t>
            </a:r>
            <a:r>
              <a:rPr lang="it-IT" baseline="0" dirty="0" smtClean="0"/>
              <a:t> e 12 t di farina </a:t>
            </a:r>
            <a:r>
              <a:rPr lang="it-IT" baseline="0" dirty="0" err="1" smtClean="0"/>
              <a:t>bio</a:t>
            </a:r>
            <a:r>
              <a:rPr lang="it-IT" baseline="0" dirty="0" smtClean="0"/>
              <a:t> la superficie coltivata a cereali </a:t>
            </a:r>
            <a:r>
              <a:rPr lang="it-IT" baseline="0" dirty="0" err="1" smtClean="0"/>
              <a:t>bio</a:t>
            </a:r>
            <a:r>
              <a:rPr lang="it-IT" baseline="0" dirty="0" smtClean="0"/>
              <a:t> appare di gran lunga sufficiente a colmare i fabbisogni. E’ concentrata tuttavia in provincia di PV</a:t>
            </a:r>
            <a:endParaRPr lang="it-IT" dirty="0" smtClean="0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11"/>
          <p:cNvSpPr>
            <a:spLocks noGrp="1" noChangeArrowheads="1"/>
          </p:cNvSpPr>
          <p:nvPr>
            <p:ph type="sldNum" sz="quarter" idx="5"/>
          </p:nvPr>
        </p:nvSpPr>
        <p:spPr bwMode="auto"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E224673A-AF95-438D-BF0B-388006A65687}" type="slidenum">
              <a:rPr lang="it-IT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11</a:t>
            </a:fld>
            <a:endParaRPr lang="it-IT" smtClean="0"/>
          </a:p>
        </p:txBody>
      </p:sp>
      <p:sp>
        <p:nvSpPr>
          <p:cNvPr id="66563" name="Rectangle 1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xfrm>
            <a:off x="1354138" y="641350"/>
            <a:ext cx="4213225" cy="3159125"/>
          </a:xfr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66564" name="Rectangle 2"/>
          <p:cNvSpPr>
            <a:spLocks noGrp="1" noChangeArrowheads="1"/>
          </p:cNvSpPr>
          <p:nvPr>
            <p:ph type="body" idx="1"/>
          </p:nvPr>
        </p:nvSpPr>
        <p:spPr bwMode="auto">
          <a:xfrm>
            <a:off x="692150" y="4002088"/>
            <a:ext cx="5535613" cy="379095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numCol="1" anchor="ctr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r>
              <a:rPr lang="it-IT" dirty="0" smtClean="0"/>
              <a:t>A fronte di una richiesta annuale di poco più di 6 t di legumi secchi </a:t>
            </a:r>
            <a:r>
              <a:rPr lang="it-IT" dirty="0" err="1" smtClean="0"/>
              <a:t>bio</a:t>
            </a:r>
            <a:r>
              <a:rPr lang="it-IT" dirty="0" smtClean="0"/>
              <a:t>, la superficie coltivata a legumi </a:t>
            </a:r>
            <a:r>
              <a:rPr lang="it-IT" dirty="0" err="1" smtClean="0"/>
              <a:t>bio</a:t>
            </a:r>
            <a:r>
              <a:rPr lang="it-IT" dirty="0" smtClean="0"/>
              <a:t> appare di gran lunga sufficiente a colmare i fabbisogni. E’ concentrata tuttavia in provincia di PV e in provincia</a:t>
            </a:r>
            <a:r>
              <a:rPr lang="it-IT" baseline="0" dirty="0" smtClean="0"/>
              <a:t> di MN</a:t>
            </a:r>
            <a:endParaRPr lang="it-IT" dirty="0" smtClean="0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11"/>
          <p:cNvSpPr>
            <a:spLocks noGrp="1" noChangeArrowheads="1"/>
          </p:cNvSpPr>
          <p:nvPr>
            <p:ph type="sldNum" sz="quarter" idx="5"/>
          </p:nvPr>
        </p:nvSpPr>
        <p:spPr bwMode="auto"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E224673A-AF95-438D-BF0B-388006A65687}" type="slidenum">
              <a:rPr lang="it-IT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12</a:t>
            </a:fld>
            <a:endParaRPr lang="it-IT" smtClean="0"/>
          </a:p>
        </p:txBody>
      </p:sp>
      <p:sp>
        <p:nvSpPr>
          <p:cNvPr id="66563" name="Rectangle 1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xfrm>
            <a:off x="1354138" y="641350"/>
            <a:ext cx="4213225" cy="3159125"/>
          </a:xfr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66564" name="Rectangle 2"/>
          <p:cNvSpPr>
            <a:spLocks noGrp="1" noChangeArrowheads="1"/>
          </p:cNvSpPr>
          <p:nvPr>
            <p:ph type="body" idx="1"/>
          </p:nvPr>
        </p:nvSpPr>
        <p:spPr bwMode="auto">
          <a:xfrm>
            <a:off x="692150" y="4002088"/>
            <a:ext cx="5535613" cy="379095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numCol="1" anchor="ctr" anchorCtr="0" compatLnSpc="1">
            <a:prstTxWarp prst="textNoShape">
              <a:avLst/>
            </a:prstTxWarp>
          </a:bodyPr>
          <a:lstStyle/>
          <a:p>
            <a:pPr algn="l" eaLnBrk="1" hangingPunct="1">
              <a:spcBef>
                <a:spcPct val="0"/>
              </a:spcBef>
            </a:pPr>
            <a:r>
              <a:rPr lang="it-IT" dirty="0" smtClean="0"/>
              <a:t>La richiesta annuale di frutta </a:t>
            </a:r>
            <a:r>
              <a:rPr lang="it-IT" dirty="0" err="1" smtClean="0"/>
              <a:t>bio</a:t>
            </a:r>
            <a:r>
              <a:rPr lang="it-IT" dirty="0" smtClean="0"/>
              <a:t> è di circa 690 t, delle quali oltre 250 t sono costituite</a:t>
            </a:r>
            <a:r>
              <a:rPr lang="it-IT" baseline="0" dirty="0" smtClean="0"/>
              <a:t> da agrumi e banane, per cui ne rimangono circa 440 t. La superficie coltivata a frutta </a:t>
            </a:r>
            <a:r>
              <a:rPr lang="it-IT" baseline="0" dirty="0" err="1" smtClean="0"/>
              <a:t>bio</a:t>
            </a:r>
            <a:r>
              <a:rPr lang="it-IT" baseline="0" dirty="0" smtClean="0"/>
              <a:t> può fornire attualmente circa il doppio dei fabbisogni. E’ concentrata tuttavia in provincia di MN</a:t>
            </a:r>
            <a:endParaRPr lang="it-IT" dirty="0" smtClean="0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11"/>
          <p:cNvSpPr>
            <a:spLocks noGrp="1" noChangeArrowheads="1"/>
          </p:cNvSpPr>
          <p:nvPr>
            <p:ph type="sldNum" sz="quarter" idx="5"/>
          </p:nvPr>
        </p:nvSpPr>
        <p:spPr bwMode="auto"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E224673A-AF95-438D-BF0B-388006A65687}" type="slidenum">
              <a:rPr lang="it-IT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13</a:t>
            </a:fld>
            <a:endParaRPr lang="it-IT" smtClean="0"/>
          </a:p>
        </p:txBody>
      </p:sp>
      <p:sp>
        <p:nvSpPr>
          <p:cNvPr id="66563" name="Rectangle 1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xfrm>
            <a:off x="1354138" y="641350"/>
            <a:ext cx="4213225" cy="3159125"/>
          </a:xfr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66564" name="Rectangle 2"/>
          <p:cNvSpPr>
            <a:spLocks noGrp="1" noChangeArrowheads="1"/>
          </p:cNvSpPr>
          <p:nvPr>
            <p:ph type="body" idx="1"/>
          </p:nvPr>
        </p:nvSpPr>
        <p:spPr bwMode="auto">
          <a:xfrm>
            <a:off x="692150" y="4002088"/>
            <a:ext cx="5535613" cy="379095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numCol="1" anchor="ctr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r>
              <a:rPr lang="it-IT" dirty="0" smtClean="0"/>
              <a:t>La richiesta annuale di ortaggi </a:t>
            </a:r>
            <a:r>
              <a:rPr lang="it-IT" dirty="0" err="1" smtClean="0"/>
              <a:t>bio</a:t>
            </a:r>
            <a:r>
              <a:rPr lang="it-IT" dirty="0" smtClean="0"/>
              <a:t> è di circa 510 t, delle quali oltre 140 t sono costituite da verdure surgelate, per cui ne rimangono circa 370 t. La superficie coltivata a frutta </a:t>
            </a:r>
            <a:r>
              <a:rPr lang="it-IT" dirty="0" err="1" smtClean="0"/>
              <a:t>bio</a:t>
            </a:r>
            <a:r>
              <a:rPr lang="it-IT" dirty="0" smtClean="0"/>
              <a:t> può fornire attualmente oltre il doppio dei fabbisogni. E’ concentrata tuttavia in provincia di MN</a:t>
            </a:r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11"/>
          <p:cNvSpPr>
            <a:spLocks noGrp="1" noChangeArrowheads="1"/>
          </p:cNvSpPr>
          <p:nvPr>
            <p:ph type="sldNum" sz="quarter" idx="5"/>
          </p:nvPr>
        </p:nvSpPr>
        <p:spPr bwMode="auto"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E224673A-AF95-438D-BF0B-388006A65687}" type="slidenum">
              <a:rPr lang="it-IT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14</a:t>
            </a:fld>
            <a:endParaRPr lang="it-IT" smtClean="0"/>
          </a:p>
        </p:txBody>
      </p:sp>
      <p:sp>
        <p:nvSpPr>
          <p:cNvPr id="66563" name="Rectangle 1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xfrm>
            <a:off x="1354138" y="641350"/>
            <a:ext cx="4213225" cy="3159125"/>
          </a:xfr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66564" name="Rectangle 2"/>
          <p:cNvSpPr>
            <a:spLocks noGrp="1" noChangeArrowheads="1"/>
          </p:cNvSpPr>
          <p:nvPr>
            <p:ph type="body" idx="1"/>
          </p:nvPr>
        </p:nvSpPr>
        <p:spPr bwMode="auto">
          <a:xfrm>
            <a:off x="692150" y="4002088"/>
            <a:ext cx="5535613" cy="379095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numCol="1" anchor="ctr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it-IT" dirty="0" smtClean="0"/>
              <a:t>La richiesta annuale di carne bovina </a:t>
            </a:r>
            <a:r>
              <a:rPr lang="it-IT" dirty="0" err="1" smtClean="0"/>
              <a:t>bio</a:t>
            </a:r>
            <a:r>
              <a:rPr lang="it-IT" dirty="0" smtClean="0"/>
              <a:t> è piuttosto limitata, ammontando a circa 45 t, che richiederebbero circa 150 capi da macellare all’anno. Gli oltre 8.500 capi allevati, di cui almeno il 15% sono da carne, sono più che sufficienti</a:t>
            </a:r>
            <a:r>
              <a:rPr lang="it-IT" baseline="0" dirty="0" smtClean="0"/>
              <a:t> a colmare i fabbisogni. Gli allevamenti </a:t>
            </a:r>
            <a:r>
              <a:rPr lang="it-IT" baseline="0" dirty="0" err="1" smtClean="0"/>
              <a:t>bio</a:t>
            </a:r>
            <a:r>
              <a:rPr lang="it-IT" baseline="0" dirty="0" smtClean="0"/>
              <a:t> non sono concentrati in un’area</a:t>
            </a:r>
            <a:endParaRPr lang="it-IT" dirty="0" smtClean="0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11"/>
          <p:cNvSpPr>
            <a:spLocks noGrp="1" noChangeArrowheads="1"/>
          </p:cNvSpPr>
          <p:nvPr>
            <p:ph type="sldNum" sz="quarter" idx="5"/>
          </p:nvPr>
        </p:nvSpPr>
        <p:spPr bwMode="auto"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E224673A-AF95-438D-BF0B-388006A65687}" type="slidenum">
              <a:rPr lang="it-IT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15</a:t>
            </a:fld>
            <a:endParaRPr lang="it-IT" smtClean="0"/>
          </a:p>
        </p:txBody>
      </p:sp>
      <p:sp>
        <p:nvSpPr>
          <p:cNvPr id="66563" name="Rectangle 1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xfrm>
            <a:off x="1354138" y="641350"/>
            <a:ext cx="4213225" cy="3159125"/>
          </a:xfr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66564" name="Rectangle 2"/>
          <p:cNvSpPr>
            <a:spLocks noGrp="1" noChangeArrowheads="1"/>
          </p:cNvSpPr>
          <p:nvPr>
            <p:ph type="body" idx="1"/>
          </p:nvPr>
        </p:nvSpPr>
        <p:spPr bwMode="auto">
          <a:xfrm>
            <a:off x="692150" y="4002088"/>
            <a:ext cx="5535613" cy="379095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numCol="1" anchor="ctr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it-IT" dirty="0" smtClean="0"/>
              <a:t>La richiesta annuale di carne suina </a:t>
            </a:r>
            <a:r>
              <a:rPr lang="it-IT" dirty="0" err="1" smtClean="0"/>
              <a:t>bio</a:t>
            </a:r>
            <a:r>
              <a:rPr lang="it-IT" dirty="0" smtClean="0"/>
              <a:t> è piuttosto limitata, ammontando a circa 23 t, che richiederebbero circa 250 capi da macellare all’anno. Gli oltre 21.000 capi allevati sono più che sufficienti</a:t>
            </a:r>
            <a:r>
              <a:rPr lang="it-IT" baseline="0" dirty="0" smtClean="0"/>
              <a:t> a colmare i fabbisogni. Gli allevamenti </a:t>
            </a:r>
            <a:r>
              <a:rPr lang="it-IT" baseline="0" dirty="0" err="1" smtClean="0"/>
              <a:t>bio</a:t>
            </a:r>
            <a:r>
              <a:rPr lang="it-IT" baseline="0" dirty="0" smtClean="0"/>
              <a:t> sono concentrati nella bassa bresciana e nel mantovano</a:t>
            </a:r>
            <a:endParaRPr lang="it-IT" dirty="0" smtClean="0"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11"/>
          <p:cNvSpPr>
            <a:spLocks noGrp="1" noChangeArrowheads="1"/>
          </p:cNvSpPr>
          <p:nvPr>
            <p:ph type="sldNum" sz="quarter" idx="5"/>
          </p:nvPr>
        </p:nvSpPr>
        <p:spPr bwMode="auto"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137353E0-1C0C-48C8-A38E-0FB259ED3121}" type="slidenum">
              <a:rPr lang="it-IT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16</a:t>
            </a:fld>
            <a:endParaRPr lang="it-IT" smtClean="0"/>
          </a:p>
        </p:txBody>
      </p:sp>
      <p:sp>
        <p:nvSpPr>
          <p:cNvPr id="67587" name="Rectangle 1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xfrm>
            <a:off x="1354138" y="641350"/>
            <a:ext cx="4213225" cy="3159125"/>
          </a:xfr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67588" name="Rectangle 2"/>
          <p:cNvSpPr>
            <a:spLocks noGrp="1" noChangeArrowheads="1"/>
          </p:cNvSpPr>
          <p:nvPr>
            <p:ph type="body" idx="1"/>
          </p:nvPr>
        </p:nvSpPr>
        <p:spPr bwMode="auto">
          <a:xfrm>
            <a:off x="692150" y="4002088"/>
            <a:ext cx="5535613" cy="379095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numCol="1" anchor="ctr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it-IT" smtClean="0"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11"/>
          <p:cNvSpPr>
            <a:spLocks noGrp="1" noChangeArrowheads="1"/>
          </p:cNvSpPr>
          <p:nvPr>
            <p:ph type="sldNum" sz="quarter" idx="5"/>
          </p:nvPr>
        </p:nvSpPr>
        <p:spPr bwMode="auto"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137353E0-1C0C-48C8-A38E-0FB259ED3121}" type="slidenum">
              <a:rPr lang="it-IT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17</a:t>
            </a:fld>
            <a:endParaRPr lang="it-IT" smtClean="0"/>
          </a:p>
        </p:txBody>
      </p:sp>
      <p:sp>
        <p:nvSpPr>
          <p:cNvPr id="67587" name="Rectangle 1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xfrm>
            <a:off x="1354138" y="641350"/>
            <a:ext cx="4213225" cy="3159125"/>
          </a:xfr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67588" name="Rectangle 2"/>
          <p:cNvSpPr>
            <a:spLocks noGrp="1" noChangeArrowheads="1"/>
          </p:cNvSpPr>
          <p:nvPr>
            <p:ph type="body" idx="1"/>
          </p:nvPr>
        </p:nvSpPr>
        <p:spPr bwMode="auto">
          <a:xfrm>
            <a:off x="692150" y="4002088"/>
            <a:ext cx="5535613" cy="379095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numCol="1" anchor="ctr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it-IT" smtClean="0"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11"/>
          <p:cNvSpPr>
            <a:spLocks noGrp="1" noChangeArrowheads="1"/>
          </p:cNvSpPr>
          <p:nvPr>
            <p:ph type="sldNum" sz="quarter" idx="5"/>
          </p:nvPr>
        </p:nvSpPr>
        <p:spPr bwMode="auto"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137353E0-1C0C-48C8-A38E-0FB259ED3121}" type="slidenum">
              <a:rPr lang="it-IT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18</a:t>
            </a:fld>
            <a:endParaRPr lang="it-IT" smtClean="0"/>
          </a:p>
        </p:txBody>
      </p:sp>
      <p:sp>
        <p:nvSpPr>
          <p:cNvPr id="67587" name="Rectangle 1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xfrm>
            <a:off x="1354138" y="641350"/>
            <a:ext cx="4213225" cy="3159125"/>
          </a:xfr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67588" name="Rectangle 2"/>
          <p:cNvSpPr>
            <a:spLocks noGrp="1" noChangeArrowheads="1"/>
          </p:cNvSpPr>
          <p:nvPr>
            <p:ph type="body" idx="1"/>
          </p:nvPr>
        </p:nvSpPr>
        <p:spPr bwMode="auto">
          <a:xfrm>
            <a:off x="692150" y="4002088"/>
            <a:ext cx="5535613" cy="379095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numCol="1" anchor="ctr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it-IT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ottotito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it-IT" smtClean="0"/>
              <a:t>Fare clic per modificare lo stile del sottotitolo dello schema</a:t>
            </a:r>
            <a:endParaRPr lang="it-IT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973EF65-E41C-4C62-9B92-8B8ADAC389BC}" type="datetimeFigureOut">
              <a:rPr lang="it-IT"/>
              <a:pPr>
                <a:defRPr/>
              </a:pPr>
              <a:t>25/03/2013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EF26348-1D1A-4F6D-9BB1-F142D6BA9F06}" type="slidenum">
              <a:rPr lang="it-IT"/>
              <a:pPr>
                <a:defRPr/>
              </a:pPr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97476417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olo e 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dirty="0" smtClean="0"/>
              <a:t>Fare clic per modificare lo stile del titolo</a:t>
            </a:r>
            <a:endParaRPr lang="it-IT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it-IT" dirty="0" smtClean="0"/>
              <a:t>Fare clic per modificare stili del testo dello schema</a:t>
            </a:r>
          </a:p>
          <a:p>
            <a:pPr lvl="1"/>
            <a:r>
              <a:rPr lang="it-IT" dirty="0" smtClean="0"/>
              <a:t>Secondo livello</a:t>
            </a:r>
          </a:p>
          <a:p>
            <a:pPr lvl="2"/>
            <a:r>
              <a:rPr lang="it-IT" dirty="0" smtClean="0"/>
              <a:t>Terzo livello</a:t>
            </a:r>
          </a:p>
          <a:p>
            <a:pPr lvl="3"/>
            <a:r>
              <a:rPr lang="it-IT" dirty="0" smtClean="0"/>
              <a:t>Quarto livello</a:t>
            </a:r>
          </a:p>
          <a:p>
            <a:pPr lvl="4"/>
            <a:r>
              <a:rPr lang="it-IT" dirty="0" smtClean="0"/>
              <a:t>Quinto livello</a:t>
            </a:r>
            <a:endParaRPr lang="it-IT" dirty="0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042A1EF-8BDB-4FCF-B916-F57E1B43C760}" type="datetimeFigureOut">
              <a:rPr lang="it-IT"/>
              <a:pPr>
                <a:defRPr/>
              </a:pPr>
              <a:t>25/03/2013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3AED4D1-2A73-4E29-88D6-6E42A0E30694}" type="slidenum">
              <a:rPr lang="it-IT"/>
              <a:pPr>
                <a:defRPr/>
              </a:pPr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0125585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Intestazione sezio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D20B745-1C65-4AA3-A311-BB42EAF9CAF3}" type="datetimeFigureOut">
              <a:rPr lang="it-IT"/>
              <a:pPr>
                <a:defRPr/>
              </a:pPr>
              <a:t>25/03/2013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68A6DC7-C2C2-4FAE-B777-6B616F416D04}" type="slidenum">
              <a:rPr lang="it-IT"/>
              <a:pPr>
                <a:defRPr/>
              </a:pPr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80968104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e contenu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5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8A980D2-DD29-4D07-88AE-1F6C22A8E025}" type="datetimeFigureOut">
              <a:rPr lang="it-IT"/>
              <a:pPr>
                <a:defRPr/>
              </a:pPr>
              <a:t>25/03/2013</a:t>
            </a:fld>
            <a:endParaRPr lang="it-IT"/>
          </a:p>
        </p:txBody>
      </p:sp>
      <p:sp>
        <p:nvSpPr>
          <p:cNvPr id="6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7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7114262-2984-4F58-A71C-C287A2D71B90}" type="slidenum">
              <a:rPr lang="it-IT"/>
              <a:pPr>
                <a:defRPr/>
              </a:pPr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61521070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nfron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5" name="Segnaposto testo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6" name="Segnaposto contenuto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7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F7BF8F7-03A2-49A6-B902-77C94D8CF7C4}" type="datetimeFigureOut">
              <a:rPr lang="it-IT"/>
              <a:pPr>
                <a:defRPr/>
              </a:pPr>
              <a:t>25/03/2013</a:t>
            </a:fld>
            <a:endParaRPr lang="it-IT"/>
          </a:p>
        </p:txBody>
      </p:sp>
      <p:sp>
        <p:nvSpPr>
          <p:cNvPr id="8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9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E3B02E9-3906-4D47-A62A-93896C90FE46}" type="slidenum">
              <a:rPr lang="it-IT"/>
              <a:pPr>
                <a:defRPr/>
              </a:pPr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409247695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3CE7328-DFC5-405D-BFE0-7D08A9686B82}" type="datetimeFigureOut">
              <a:rPr lang="it-IT"/>
              <a:pPr>
                <a:defRPr/>
              </a:pPr>
              <a:t>25/03/2013</a:t>
            </a:fld>
            <a:endParaRPr lang="it-IT"/>
          </a:p>
        </p:txBody>
      </p:sp>
      <p:sp>
        <p:nvSpPr>
          <p:cNvPr id="4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5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6FE54F2-E9CD-4742-B080-C3A9DE446008}" type="slidenum">
              <a:rPr lang="it-IT"/>
              <a:pPr>
                <a:defRPr/>
              </a:pPr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58335257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uot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7CC1863-6178-4F1E-8374-3797F7255867}" type="datetimeFigureOut">
              <a:rPr lang="it-IT"/>
              <a:pPr>
                <a:defRPr/>
              </a:pPr>
              <a:t>25/03/2013</a:t>
            </a:fld>
            <a:endParaRPr lang="it-IT"/>
          </a:p>
        </p:txBody>
      </p:sp>
      <p:sp>
        <p:nvSpPr>
          <p:cNvPr id="3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4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860095A-AFAF-4CF6-BA18-B4695BC56CB1}" type="slidenum">
              <a:rPr lang="it-IT"/>
              <a:pPr>
                <a:defRPr/>
              </a:pPr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12444614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to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5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E67E651-3F83-4AF8-879F-BD2E988569EA}" type="datetimeFigureOut">
              <a:rPr lang="it-IT"/>
              <a:pPr>
                <a:defRPr/>
              </a:pPr>
              <a:t>25/03/2013</a:t>
            </a:fld>
            <a:endParaRPr lang="it-IT"/>
          </a:p>
        </p:txBody>
      </p:sp>
      <p:sp>
        <p:nvSpPr>
          <p:cNvPr id="6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7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CE5FBFE-C470-418D-84A6-541D6847E2F8}" type="slidenum">
              <a:rPr lang="it-IT"/>
              <a:pPr>
                <a:defRPr/>
              </a:pPr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58787902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magine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immagine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it-IT" noProof="0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5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3434C35-A0D6-4F3A-96FE-6061BE115F9C}" type="datetimeFigureOut">
              <a:rPr lang="it-IT"/>
              <a:pPr>
                <a:defRPr/>
              </a:pPr>
              <a:t>25/03/2013</a:t>
            </a:fld>
            <a:endParaRPr lang="it-IT"/>
          </a:p>
        </p:txBody>
      </p:sp>
      <p:sp>
        <p:nvSpPr>
          <p:cNvPr id="6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7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0487EA6-E720-4CD5-B8A3-631E2CAFA276}" type="slidenum">
              <a:rPr lang="it-IT"/>
              <a:pPr>
                <a:defRPr/>
              </a:pPr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13779647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0DDB948-7713-48D5-9FAE-DF476397090C}" type="datetimeFigureOut">
              <a:rPr lang="it-IT"/>
              <a:pPr>
                <a:defRPr/>
              </a:pPr>
              <a:t>25/03/2013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DF2FECD-7466-48DF-94A1-40F115D4E8E2}" type="slidenum">
              <a:rPr lang="it-IT"/>
              <a:pPr>
                <a:defRPr/>
              </a:pPr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85083402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1_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vertica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F8D27B6-1F5E-46DA-A10B-F1E6F2533845}" type="datetimeFigureOut">
              <a:rPr lang="it-IT"/>
              <a:pPr>
                <a:defRPr/>
              </a:pPr>
              <a:t>25/03/2013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5EBDB8C-2748-4718-A287-241A90BD300E}" type="slidenum">
              <a:rPr lang="it-IT"/>
              <a:pPr>
                <a:defRPr/>
              </a:pPr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37756289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 cstate="print">
            <a:lum/>
          </a:blip>
          <a:srcRect/>
          <a:stretch>
            <a:fillRect t="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Segnaposto titolo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it-IT" dirty="0" smtClean="0"/>
              <a:t>Fare clic per modificare lo stile del titolo</a:t>
            </a:r>
          </a:p>
        </p:txBody>
      </p:sp>
      <p:sp>
        <p:nvSpPr>
          <p:cNvPr id="1027" name="Segnaposto testo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0693EB6A-8649-43E6-828A-045BD54BE184}" type="datetimeFigureOut">
              <a:rPr lang="it-IT"/>
              <a:pPr>
                <a:defRPr/>
              </a:pPr>
              <a:t>25/03/2013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199D0778-66F4-4825-BB3C-AAF9BC123FA2}" type="slidenum">
              <a:rPr lang="it-IT"/>
              <a:pPr>
                <a:defRPr/>
              </a:pPr>
              <a:t>‹N›</a:t>
            </a:fld>
            <a:endParaRPr lang="it-IT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it-IT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2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4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6.jpeg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6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ettangolo 14"/>
          <p:cNvSpPr/>
          <p:nvPr/>
        </p:nvSpPr>
        <p:spPr>
          <a:xfrm>
            <a:off x="152401" y="998729"/>
            <a:ext cx="8650070" cy="1395156"/>
          </a:xfrm>
          <a:prstGeom prst="rect">
            <a:avLst/>
          </a:prstGeom>
          <a:solidFill>
            <a:schemeClr val="bg1"/>
          </a:solidFill>
          <a:ln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it-IT" sz="4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Metropoli agricole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it-IT" sz="2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Esperienze nazionali e internazionali di agricoltura di prossimità tra tutela dell’ambiente e sovranità alimentare</a:t>
            </a:r>
          </a:p>
        </p:txBody>
      </p:sp>
      <p:sp>
        <p:nvSpPr>
          <p:cNvPr id="5" name="Rettangolo 4"/>
          <p:cNvSpPr/>
          <p:nvPr/>
        </p:nvSpPr>
        <p:spPr>
          <a:xfrm>
            <a:off x="683568" y="5247450"/>
            <a:ext cx="7993063" cy="4318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it-IT" sz="1600" dirty="0" smtClean="0">
                <a:solidFill>
                  <a:schemeClr val="tx1"/>
                </a:solidFill>
                <a:cs typeface="Arial" pitchFamily="34" charset="0"/>
              </a:rPr>
              <a:t>Milano</a:t>
            </a:r>
            <a:r>
              <a:rPr lang="it-IT" sz="1600" dirty="0">
                <a:solidFill>
                  <a:schemeClr val="tx1"/>
                </a:solidFill>
                <a:cs typeface="Arial" pitchFamily="34" charset="0"/>
              </a:rPr>
              <a:t>, Villa Necchi </a:t>
            </a:r>
            <a:r>
              <a:rPr lang="it-IT" sz="1600" dirty="0" smtClean="0">
                <a:solidFill>
                  <a:schemeClr val="tx1"/>
                </a:solidFill>
                <a:cs typeface="Arial" pitchFamily="34" charset="0"/>
              </a:rPr>
              <a:t>Campiglio 2013.03.25</a:t>
            </a:r>
            <a:endParaRPr lang="it-IT" sz="1600" dirty="0">
              <a:cs typeface="Arial" pitchFamily="34" charset="0"/>
            </a:endParaRPr>
          </a:p>
        </p:txBody>
      </p:sp>
      <p:sp>
        <p:nvSpPr>
          <p:cNvPr id="2052" name="CasellaDiTesto 6"/>
          <p:cNvSpPr txBox="1">
            <a:spLocks noChangeArrowheads="1"/>
          </p:cNvSpPr>
          <p:nvPr/>
        </p:nvSpPr>
        <p:spPr bwMode="auto">
          <a:xfrm>
            <a:off x="133631" y="3158970"/>
            <a:ext cx="8856984" cy="224676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9pPr>
          </a:lstStyle>
          <a:p>
            <a:pPr algn="ctr" eaLnBrk="1" hangingPunct="1"/>
            <a:r>
              <a:rPr lang="it-IT" sz="2800" dirty="0">
                <a:latin typeface="Times New Roman" pitchFamily="18" charset="0"/>
                <a:cs typeface="Times New Roman" pitchFamily="18" charset="0"/>
              </a:rPr>
              <a:t>Analisi della domanda e dell’offerta per i consumi collettivi</a:t>
            </a:r>
          </a:p>
          <a:p>
            <a:pPr algn="ctr" eaLnBrk="1" hangingPunct="1"/>
            <a:r>
              <a:rPr lang="it-IT" sz="2800" dirty="0">
                <a:latin typeface="Times New Roman" pitchFamily="18" charset="0"/>
                <a:cs typeface="Times New Roman" pitchFamily="18" charset="0"/>
              </a:rPr>
              <a:t>istituzionali della Regione Lombardia su scala </a:t>
            </a:r>
            <a:r>
              <a:rPr lang="it-IT" sz="2800" dirty="0" smtClean="0">
                <a:latin typeface="Times New Roman" pitchFamily="18" charset="0"/>
                <a:cs typeface="Times New Roman" pitchFamily="18" charset="0"/>
              </a:rPr>
              <a:t>provinciale</a:t>
            </a:r>
          </a:p>
          <a:p>
            <a:pPr algn="ctr" eaLnBrk="1" hangingPunct="1"/>
            <a:endParaRPr lang="it-IT" sz="2400" dirty="0" smtClean="0">
              <a:latin typeface="Times New Roman" pitchFamily="18" charset="0"/>
              <a:cs typeface="Times New Roman" pitchFamily="18" charset="0"/>
            </a:endParaRPr>
          </a:p>
          <a:p>
            <a:pPr algn="ctr" eaLnBrk="1" hangingPunct="1"/>
            <a:endParaRPr lang="it-IT" sz="2400" dirty="0">
              <a:latin typeface="Times New Roman" pitchFamily="18" charset="0"/>
              <a:cs typeface="Times New Roman" pitchFamily="18" charset="0"/>
            </a:endParaRPr>
          </a:p>
          <a:p>
            <a:pPr eaLnBrk="1" hangingPunct="1"/>
            <a:r>
              <a:rPr lang="it-IT" dirty="0" smtClean="0">
                <a:latin typeface="Times New Roman" pitchFamily="18" charset="0"/>
                <a:cs typeface="Times New Roman" pitchFamily="18" charset="0"/>
              </a:rPr>
              <a:t>Stefano </a:t>
            </a:r>
            <a:r>
              <a:rPr lang="it-IT" dirty="0" smtClean="0">
                <a:latin typeface="Times New Roman" pitchFamily="18" charset="0"/>
                <a:cs typeface="Times New Roman" pitchFamily="18" charset="0"/>
              </a:rPr>
              <a:t>Bocchi</a:t>
            </a:r>
          </a:p>
          <a:p>
            <a:pPr eaLnBrk="1" hangingPunct="1"/>
            <a:r>
              <a:rPr lang="it-IT" dirty="0" err="1" smtClean="0">
                <a:latin typeface="Times New Roman" pitchFamily="18" charset="0"/>
                <a:cs typeface="Times New Roman" pitchFamily="18" charset="0"/>
              </a:rPr>
              <a:t>DiSAA</a:t>
            </a:r>
            <a:r>
              <a:rPr lang="it-IT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it-IT" dirty="0">
                <a:latin typeface="Times New Roman" pitchFamily="18" charset="0"/>
                <a:cs typeface="Times New Roman" pitchFamily="18" charset="0"/>
              </a:rPr>
              <a:t>– Università degli Studi di Milano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olo 3"/>
          <p:cNvSpPr>
            <a:spLocks noGrp="1"/>
          </p:cNvSpPr>
          <p:nvPr>
            <p:ph type="ctrTitle"/>
          </p:nvPr>
        </p:nvSpPr>
        <p:spPr>
          <a:xfrm>
            <a:off x="11106" y="0"/>
            <a:ext cx="7772400" cy="1470025"/>
          </a:xfrm>
        </p:spPr>
        <p:txBody>
          <a:bodyPr/>
          <a:lstStyle/>
          <a:p>
            <a:r>
              <a:rPr lang="it-IT" dirty="0" smtClean="0">
                <a:latin typeface="Times New Roman" pitchFamily="18" charset="0"/>
                <a:cs typeface="Times New Roman" pitchFamily="18" charset="0"/>
              </a:rPr>
              <a:t>Consumi collettivi istituzionali</a:t>
            </a:r>
            <a:endParaRPr lang="it-IT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Sottotitolo 4"/>
          <p:cNvSpPr>
            <a:spLocks noGrp="1"/>
          </p:cNvSpPr>
          <p:nvPr>
            <p:ph type="subTitle" idx="1"/>
          </p:nvPr>
        </p:nvSpPr>
        <p:spPr>
          <a:xfrm>
            <a:off x="926595" y="1853825"/>
            <a:ext cx="6400800" cy="1752600"/>
          </a:xfrm>
        </p:spPr>
        <p:txBody>
          <a:bodyPr/>
          <a:lstStyle/>
          <a:p>
            <a:r>
              <a:rPr lang="it-IT" dirty="0" smtClean="0">
                <a:latin typeface="Times New Roman" pitchFamily="18" charset="0"/>
                <a:cs typeface="Times New Roman" pitchFamily="18" charset="0"/>
              </a:rPr>
              <a:t>….Quando siamo utenti … e non </a:t>
            </a:r>
            <a:r>
              <a:rPr lang="it-IT" dirty="0" smtClean="0">
                <a:latin typeface="Times New Roman" pitchFamily="18" charset="0"/>
                <a:cs typeface="Times New Roman" pitchFamily="18" charset="0"/>
              </a:rPr>
              <a:t>clienti</a:t>
            </a:r>
          </a:p>
          <a:p>
            <a:endParaRPr lang="it-IT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it-IT" sz="2800" dirty="0" smtClean="0">
                <a:latin typeface="Times New Roman" pitchFamily="18" charset="0"/>
                <a:cs typeface="Times New Roman" pitchFamily="18" charset="0"/>
              </a:rPr>
              <a:t>Esempio: scuole, ospedali, caserme, case di riposo, asili nido ecc.</a:t>
            </a:r>
          </a:p>
          <a:p>
            <a:endParaRPr lang="it-IT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it-IT" dirty="0" smtClean="0">
                <a:latin typeface="Times New Roman" pitchFamily="18" charset="0"/>
                <a:cs typeface="Times New Roman" pitchFamily="18" charset="0"/>
              </a:rPr>
              <a:t>… </a:t>
            </a:r>
            <a:r>
              <a:rPr lang="it-IT" i="1" dirty="0" smtClean="0">
                <a:latin typeface="Times New Roman" pitchFamily="18" charset="0"/>
                <a:cs typeface="Times New Roman" pitchFamily="18" charset="0"/>
              </a:rPr>
              <a:t>Public </a:t>
            </a:r>
            <a:r>
              <a:rPr lang="it-IT" i="1" dirty="0" err="1" smtClean="0">
                <a:latin typeface="Times New Roman" pitchFamily="18" charset="0"/>
                <a:cs typeface="Times New Roman" pitchFamily="18" charset="0"/>
              </a:rPr>
              <a:t>procurement</a:t>
            </a:r>
            <a:r>
              <a:rPr lang="it-IT" i="1" dirty="0" smtClean="0">
                <a:latin typeface="Times New Roman" pitchFamily="18" charset="0"/>
                <a:cs typeface="Times New Roman" pitchFamily="18" charset="0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39044581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CasellaDiTesto 3"/>
          <p:cNvSpPr txBox="1">
            <a:spLocks noChangeArrowheads="1"/>
          </p:cNvSpPr>
          <p:nvPr/>
        </p:nvSpPr>
        <p:spPr bwMode="auto">
          <a:xfrm>
            <a:off x="-513565" y="233644"/>
            <a:ext cx="9144000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9pPr>
          </a:lstStyle>
          <a:p>
            <a:pPr algn="ctr" eaLnBrk="1" hangingPunct="1">
              <a:defRPr/>
            </a:pPr>
            <a:r>
              <a:rPr lang="it-IT" sz="3200" dirty="0">
                <a:solidFill>
                  <a:srgbClr val="0070C0"/>
                </a:solidFill>
                <a:latin typeface="+mn-lt"/>
              </a:rPr>
              <a:t>R</a:t>
            </a:r>
            <a:r>
              <a:rPr lang="it-IT" sz="3200" dirty="0" smtClean="0">
                <a:solidFill>
                  <a:srgbClr val="0070C0"/>
                </a:solidFill>
                <a:latin typeface="+mn-lt"/>
              </a:rPr>
              <a:t>istorazione istituzionale</a:t>
            </a:r>
          </a:p>
        </p:txBody>
      </p:sp>
      <p:sp>
        <p:nvSpPr>
          <p:cNvPr id="2" name="Rettangolo 1"/>
          <p:cNvSpPr/>
          <p:nvPr/>
        </p:nvSpPr>
        <p:spPr>
          <a:xfrm>
            <a:off x="179388" y="1165225"/>
            <a:ext cx="8785225" cy="4154984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>
              <a:defRPr/>
            </a:pPr>
            <a:r>
              <a:rPr lang="it-IT" sz="2800" b="1" dirty="0">
                <a:latin typeface="Times New Roman" pitchFamily="18" charset="0"/>
                <a:cs typeface="Times New Roman" pitchFamily="18" charset="0"/>
              </a:rPr>
              <a:t>P</a:t>
            </a:r>
            <a:r>
              <a:rPr lang="it-IT" sz="2800" b="1" dirty="0" smtClean="0">
                <a:latin typeface="Times New Roman" pitchFamily="18" charset="0"/>
                <a:cs typeface="Times New Roman" pitchFamily="18" charset="0"/>
              </a:rPr>
              <a:t>unto </a:t>
            </a:r>
            <a:r>
              <a:rPr lang="it-IT" sz="2800" b="1" dirty="0">
                <a:latin typeface="Times New Roman" pitchFamily="18" charset="0"/>
                <a:cs typeface="Times New Roman" pitchFamily="18" charset="0"/>
              </a:rPr>
              <a:t>di </a:t>
            </a:r>
            <a:r>
              <a:rPr lang="it-IT" sz="2800" b="1" dirty="0" smtClean="0">
                <a:latin typeface="Times New Roman" pitchFamily="18" charset="0"/>
                <a:cs typeface="Times New Roman" pitchFamily="18" charset="0"/>
              </a:rPr>
              <a:t>incontro </a:t>
            </a:r>
            <a:r>
              <a:rPr lang="it-IT" sz="2800" b="1" dirty="0">
                <a:latin typeface="Times New Roman" pitchFamily="18" charset="0"/>
                <a:cs typeface="Times New Roman" pitchFamily="18" charset="0"/>
              </a:rPr>
              <a:t>fra produzione e </a:t>
            </a:r>
            <a:r>
              <a:rPr lang="it-IT" sz="2800" b="1" dirty="0" smtClean="0">
                <a:latin typeface="Times New Roman" pitchFamily="18" charset="0"/>
                <a:cs typeface="Times New Roman" pitchFamily="18" charset="0"/>
              </a:rPr>
              <a:t>consumo</a:t>
            </a:r>
            <a:r>
              <a:rPr lang="it-IT" sz="2800" dirty="0" smtClean="0">
                <a:cs typeface="Calibri" pitchFamily="34" charset="0"/>
              </a:rPr>
              <a:t>.</a:t>
            </a:r>
          </a:p>
          <a:p>
            <a:pPr>
              <a:defRPr/>
            </a:pPr>
            <a:endParaRPr lang="it-IT" sz="2800" dirty="0">
              <a:cs typeface="Calibri" pitchFamily="34" charset="0"/>
            </a:endParaRPr>
          </a:p>
          <a:p>
            <a:pPr>
              <a:defRPr/>
            </a:pPr>
            <a:endParaRPr lang="it-IT" sz="2000" dirty="0">
              <a:cs typeface="Calibri" pitchFamily="34" charset="0"/>
            </a:endParaRPr>
          </a:p>
          <a:p>
            <a:pPr marL="342900" indent="-342900">
              <a:buFont typeface="Courier New" pitchFamily="49" charset="0"/>
              <a:buChar char="o"/>
              <a:defRPr/>
            </a:pPr>
            <a:r>
              <a:rPr lang="it-IT" sz="2800" dirty="0">
                <a:latin typeface="Times New Roman" pitchFamily="18" charset="0"/>
                <a:cs typeface="Times New Roman" pitchFamily="18" charset="0"/>
              </a:rPr>
              <a:t>investe di responsabilità le amministrazioni </a:t>
            </a:r>
            <a:r>
              <a:rPr lang="it-IT" sz="2800" dirty="0" smtClean="0">
                <a:latin typeface="Times New Roman" pitchFamily="18" charset="0"/>
                <a:cs typeface="Times New Roman" pitchFamily="18" charset="0"/>
              </a:rPr>
              <a:t>pubbliche;</a:t>
            </a:r>
            <a:endParaRPr lang="it-IT" sz="2800" dirty="0">
              <a:latin typeface="Times New Roman" pitchFamily="18" charset="0"/>
              <a:cs typeface="Times New Roman" pitchFamily="18" charset="0"/>
            </a:endParaRPr>
          </a:p>
          <a:p>
            <a:pPr marL="342900" indent="-342900">
              <a:buFont typeface="Courier New" pitchFamily="49" charset="0"/>
              <a:buChar char="o"/>
              <a:defRPr/>
            </a:pPr>
            <a:r>
              <a:rPr lang="it-IT" sz="2800" dirty="0">
                <a:latin typeface="Times New Roman" pitchFamily="18" charset="0"/>
                <a:cs typeface="Times New Roman" pitchFamily="18" charset="0"/>
              </a:rPr>
              <a:t>consente la partecipazione </a:t>
            </a:r>
            <a:r>
              <a:rPr lang="it-IT" sz="2800" dirty="0" smtClean="0">
                <a:latin typeface="Times New Roman" pitchFamily="18" charset="0"/>
                <a:cs typeface="Times New Roman" pitchFamily="18" charset="0"/>
              </a:rPr>
              <a:t>dei cittadini nelle </a:t>
            </a:r>
            <a:r>
              <a:rPr lang="it-IT" sz="2800" dirty="0">
                <a:latin typeface="Times New Roman" pitchFamily="18" charset="0"/>
                <a:cs typeface="Times New Roman" pitchFamily="18" charset="0"/>
              </a:rPr>
              <a:t>scelte e nelle responsabilità;</a:t>
            </a:r>
          </a:p>
          <a:p>
            <a:pPr marL="342900" indent="-342900">
              <a:buFont typeface="Courier New" pitchFamily="49" charset="0"/>
              <a:buChar char="o"/>
              <a:defRPr/>
            </a:pPr>
            <a:r>
              <a:rPr lang="it-IT" sz="2800" dirty="0">
                <a:latin typeface="Times New Roman" pitchFamily="18" charset="0"/>
                <a:cs typeface="Times New Roman" pitchFamily="18" charset="0"/>
              </a:rPr>
              <a:t>rappresenta un importante sbocco di mercato per i produttori.</a:t>
            </a:r>
          </a:p>
          <a:p>
            <a:pPr>
              <a:defRPr/>
            </a:pPr>
            <a:endParaRPr lang="it-IT" sz="2800" dirty="0">
              <a:latin typeface="Times New Roman" pitchFamily="18" charset="0"/>
              <a:cs typeface="Times New Roman" pitchFamily="18" charset="0"/>
            </a:endParaRPr>
          </a:p>
          <a:p>
            <a:pPr>
              <a:defRPr/>
            </a:pPr>
            <a:endParaRPr lang="it-IT" sz="2000" dirty="0" smtClean="0">
              <a:cs typeface="Calibr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50211653"/>
      </p:ext>
    </p:extLst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CasellaDiTesto 3"/>
          <p:cNvSpPr txBox="1">
            <a:spLocks noChangeArrowheads="1"/>
          </p:cNvSpPr>
          <p:nvPr/>
        </p:nvSpPr>
        <p:spPr bwMode="auto">
          <a:xfrm>
            <a:off x="-333545" y="42278"/>
            <a:ext cx="9144000" cy="460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9pPr>
          </a:lstStyle>
          <a:p>
            <a:pPr algn="ctr" eaLnBrk="1" hangingPunct="1">
              <a:defRPr/>
            </a:pPr>
            <a:r>
              <a:rPr lang="it-IT" sz="2400" dirty="0" smtClean="0">
                <a:solidFill>
                  <a:srgbClr val="0070C0"/>
                </a:solidFill>
                <a:latin typeface="+mn-lt"/>
              </a:rPr>
              <a:t>Ristorazione istituzionale e contesti urbani</a:t>
            </a:r>
          </a:p>
        </p:txBody>
      </p:sp>
      <p:sp>
        <p:nvSpPr>
          <p:cNvPr id="2" name="Rettangolo 1"/>
          <p:cNvSpPr/>
          <p:nvPr/>
        </p:nvSpPr>
        <p:spPr>
          <a:xfrm>
            <a:off x="2945" y="998730"/>
            <a:ext cx="8785225" cy="4154984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defRPr/>
            </a:pPr>
            <a:r>
              <a:rPr lang="it-IT" sz="2400" b="1" dirty="0" smtClean="0">
                <a:latin typeface="Times New Roman" pitchFamily="18" charset="0"/>
                <a:cs typeface="Times New Roman" pitchFamily="18" charset="0"/>
              </a:rPr>
              <a:t>Volano  </a:t>
            </a:r>
            <a:r>
              <a:rPr lang="it-IT" sz="2400" b="1" dirty="0">
                <a:latin typeface="Times New Roman" pitchFamily="18" charset="0"/>
                <a:cs typeface="Times New Roman" pitchFamily="18" charset="0"/>
              </a:rPr>
              <a:t>per lo sviluppo dei </a:t>
            </a:r>
            <a:r>
              <a:rPr lang="it-IT" sz="2400" b="1" dirty="0" smtClean="0">
                <a:latin typeface="Times New Roman" pitchFamily="18" charset="0"/>
                <a:cs typeface="Times New Roman" pitchFamily="18" charset="0"/>
              </a:rPr>
              <a:t>Sistemi Agroalimentari Locali</a:t>
            </a:r>
            <a:r>
              <a:rPr lang="it-IT" sz="2400" dirty="0" smtClean="0">
                <a:latin typeface="Times New Roman" pitchFamily="18" charset="0"/>
                <a:cs typeface="Times New Roman" pitchFamily="18" charset="0"/>
              </a:rPr>
              <a:t>, superando alcuni ostacoli </a:t>
            </a:r>
          </a:p>
          <a:p>
            <a:pPr>
              <a:defRPr/>
            </a:pPr>
            <a:endParaRPr lang="it-IT" sz="2400" dirty="0">
              <a:latin typeface="Times New Roman" pitchFamily="18" charset="0"/>
              <a:cs typeface="Times New Roman" pitchFamily="18" charset="0"/>
            </a:endParaRPr>
          </a:p>
          <a:p>
            <a:pPr marL="342900" indent="-342900">
              <a:buFont typeface="Courier New" pitchFamily="49" charset="0"/>
              <a:buChar char="o"/>
              <a:defRPr/>
            </a:pPr>
            <a:r>
              <a:rPr lang="it-IT" sz="2400" dirty="0">
                <a:latin typeface="Times New Roman" pitchFamily="18" charset="0"/>
                <a:cs typeface="Times New Roman" pitchFamily="18" charset="0"/>
              </a:rPr>
              <a:t>Richiede un </a:t>
            </a:r>
            <a:r>
              <a:rPr lang="it-IT" sz="2400" b="1" dirty="0">
                <a:latin typeface="Times New Roman" pitchFamily="18" charset="0"/>
                <a:cs typeface="Times New Roman" pitchFamily="18" charset="0"/>
              </a:rPr>
              <a:t>elevato numero </a:t>
            </a:r>
            <a:r>
              <a:rPr lang="it-IT" sz="2400" dirty="0">
                <a:latin typeface="Times New Roman" pitchFamily="18" charset="0"/>
                <a:cs typeface="Times New Roman" pitchFamily="18" charset="0"/>
              </a:rPr>
              <a:t>di pasti giornalieri e necessita quindi di un'offerta sufficientemente ampia e organizzata per far fronte a tale domanda. </a:t>
            </a:r>
            <a:endParaRPr lang="it-IT" sz="24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defRPr/>
            </a:pPr>
            <a:endParaRPr lang="it-IT" sz="2400" dirty="0">
              <a:latin typeface="Times New Roman" pitchFamily="18" charset="0"/>
              <a:cs typeface="Times New Roman" pitchFamily="18" charset="0"/>
            </a:endParaRPr>
          </a:p>
          <a:p>
            <a:pPr marL="342900" indent="-342900">
              <a:buFont typeface="Courier New" pitchFamily="49" charset="0"/>
              <a:buChar char="o"/>
              <a:defRPr/>
            </a:pPr>
            <a:r>
              <a:rPr lang="it-IT" sz="2400" dirty="0">
                <a:latin typeface="Times New Roman" pitchFamily="18" charset="0"/>
                <a:cs typeface="Times New Roman" pitchFamily="18" charset="0"/>
              </a:rPr>
              <a:t>I contratti di </a:t>
            </a:r>
            <a:r>
              <a:rPr lang="it-IT" sz="2400" dirty="0" smtClean="0">
                <a:latin typeface="Times New Roman" pitchFamily="18" charset="0"/>
                <a:cs typeface="Times New Roman" pitchFamily="18" charset="0"/>
              </a:rPr>
              <a:t>fornitura definiti in </a:t>
            </a:r>
            <a:r>
              <a:rPr lang="it-IT" sz="2400" b="1" dirty="0" smtClean="0">
                <a:latin typeface="Times New Roman" pitchFamily="18" charset="0"/>
                <a:cs typeface="Times New Roman" pitchFamily="18" charset="0"/>
              </a:rPr>
              <a:t>capitolat</a:t>
            </a:r>
            <a:r>
              <a:rPr lang="it-IT" sz="2400" dirty="0" smtClean="0">
                <a:latin typeface="Times New Roman" pitchFamily="18" charset="0"/>
                <a:cs typeface="Times New Roman" pitchFamily="18" charset="0"/>
              </a:rPr>
              <a:t>i  </a:t>
            </a:r>
            <a:r>
              <a:rPr lang="it-IT" sz="2400" dirty="0" smtClean="0">
                <a:latin typeface="Times New Roman" pitchFamily="18" charset="0"/>
                <a:cs typeface="Times New Roman" pitchFamily="18" charset="0"/>
                <a:sym typeface="Wingdings" pitchFamily="2" charset="2"/>
              </a:rPr>
              <a:t> </a:t>
            </a:r>
            <a:r>
              <a:rPr lang="it-IT" sz="2400" dirty="0" smtClean="0">
                <a:latin typeface="Times New Roman" pitchFamily="18" charset="0"/>
                <a:cs typeface="Times New Roman" pitchFamily="18" charset="0"/>
              </a:rPr>
              <a:t>forniture </a:t>
            </a:r>
            <a:r>
              <a:rPr lang="it-IT" sz="2400" dirty="0">
                <a:latin typeface="Times New Roman" pitchFamily="18" charset="0"/>
                <a:cs typeface="Times New Roman" pitchFamily="18" charset="0"/>
              </a:rPr>
              <a:t>di medio </a:t>
            </a:r>
            <a:r>
              <a:rPr lang="it-IT" sz="2400" dirty="0" smtClean="0">
                <a:latin typeface="Times New Roman" pitchFamily="18" charset="0"/>
                <a:cs typeface="Times New Roman" pitchFamily="18" charset="0"/>
              </a:rPr>
              <a:t>periodo, </a:t>
            </a:r>
            <a:r>
              <a:rPr lang="it-IT" sz="2400" dirty="0">
                <a:latin typeface="Times New Roman" pitchFamily="18" charset="0"/>
                <a:cs typeface="Times New Roman" pitchFamily="18" charset="0"/>
              </a:rPr>
              <a:t>mantenimento di livelli quali-quantitativi e elevata concorrenza sui </a:t>
            </a:r>
            <a:r>
              <a:rPr lang="it-IT" sz="2400" dirty="0" smtClean="0">
                <a:latin typeface="Times New Roman" pitchFamily="18" charset="0"/>
                <a:cs typeface="Times New Roman" pitchFamily="18" charset="0"/>
              </a:rPr>
              <a:t>prezzi.</a:t>
            </a:r>
          </a:p>
          <a:p>
            <a:pPr>
              <a:defRPr/>
            </a:pPr>
            <a:endParaRPr lang="it-IT" sz="24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68167384"/>
      </p:ext>
    </p:extLst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CasellaDiTesto 3"/>
          <p:cNvSpPr txBox="1">
            <a:spLocks noChangeArrowheads="1"/>
          </p:cNvSpPr>
          <p:nvPr/>
        </p:nvSpPr>
        <p:spPr bwMode="auto">
          <a:xfrm>
            <a:off x="-1008620" y="7937"/>
            <a:ext cx="9144000" cy="460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9pPr>
          </a:lstStyle>
          <a:p>
            <a:pPr algn="ctr" eaLnBrk="1" hangingPunct="1">
              <a:defRPr/>
            </a:pPr>
            <a:r>
              <a:rPr lang="it-IT" sz="2400" dirty="0" smtClean="0">
                <a:solidFill>
                  <a:srgbClr val="0070C0"/>
                </a:solidFill>
                <a:latin typeface="+mn-lt"/>
              </a:rPr>
              <a:t>Caratteri dei canali distributivi dei Sistemi Agroalimentari</a:t>
            </a:r>
          </a:p>
        </p:txBody>
      </p:sp>
      <p:graphicFrame>
        <p:nvGraphicFramePr>
          <p:cNvPr id="8" name="Tabella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31377705"/>
              </p:ext>
            </p:extLst>
          </p:nvPr>
        </p:nvGraphicFramePr>
        <p:xfrm>
          <a:off x="21002" y="908720"/>
          <a:ext cx="9144000" cy="5718306"/>
        </p:xfrm>
        <a:graphic>
          <a:graphicData uri="http://schemas.openxmlformats.org/drawingml/2006/table">
            <a:tbl>
              <a:tblPr/>
              <a:tblGrid>
                <a:gridCol w="1161585"/>
                <a:gridCol w="845130"/>
                <a:gridCol w="1107067"/>
                <a:gridCol w="1099164"/>
                <a:gridCol w="1099164"/>
                <a:gridCol w="1172442"/>
                <a:gridCol w="1245720"/>
                <a:gridCol w="1413728"/>
              </a:tblGrid>
              <a:tr h="799429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it-IT" sz="1400" b="1" kern="50" dirty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Forma di mercato</a:t>
                      </a:r>
                    </a:p>
                  </a:txBody>
                  <a:tcPr marL="31692" marR="31692" marT="31680" marB="3168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it-IT" sz="1400" b="1" kern="50" dirty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Canale</a:t>
                      </a:r>
                    </a:p>
                  </a:txBody>
                  <a:tcPr marL="31692" marR="31692" marT="31680" marB="3168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it-IT" sz="1400" b="1" kern="50" dirty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Grado di organizzazione</a:t>
                      </a:r>
                    </a:p>
                  </a:txBody>
                  <a:tcPr marL="31692" marR="31692" marT="31680" marB="3168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it-IT" sz="1400" b="1" kern="50" dirty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Entità della domanda potenziale</a:t>
                      </a:r>
                    </a:p>
                  </a:txBody>
                  <a:tcPr marL="31692" marR="31692" marT="31680" marB="3168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it-IT" sz="1400" b="1" kern="50" dirty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Numero di aziende coinvolte</a:t>
                      </a:r>
                    </a:p>
                  </a:txBody>
                  <a:tcPr marL="31692" marR="31692" marT="31680" marB="3168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it-IT" sz="1400" b="1" kern="50" dirty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Tipo di pubblicità</a:t>
                      </a:r>
                    </a:p>
                  </a:txBody>
                  <a:tcPr marL="31692" marR="31692" marT="31680" marB="3168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it-IT" sz="1400" b="1" kern="50" dirty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Ricaduta territoriale</a:t>
                      </a:r>
                    </a:p>
                  </a:txBody>
                  <a:tcPr marL="31692" marR="31692" marT="31680" marB="3168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it-IT" sz="1400" b="1" kern="50" dirty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Ampiezza del territorio coinvolto</a:t>
                      </a:r>
                    </a:p>
                  </a:txBody>
                  <a:tcPr marL="31692" marR="31692" marT="31680" marB="3168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</a:tr>
              <a:tr h="681069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it-IT" sz="1400" b="1" kern="50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Vendita diretta</a:t>
                      </a:r>
                    </a:p>
                  </a:txBody>
                  <a:tcPr marL="31692" marR="31692" marT="31680" marB="3168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it-IT" sz="1400" kern="50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Diretto</a:t>
                      </a:r>
                    </a:p>
                  </a:txBody>
                  <a:tcPr marL="31692" marR="31692" marT="31680" marB="3168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it-IT" sz="1400" kern="50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Basso</a:t>
                      </a:r>
                    </a:p>
                  </a:txBody>
                  <a:tcPr marL="31692" marR="31692" marT="31680" marB="3168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it-IT" sz="1400" kern="50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Bassa</a:t>
                      </a:r>
                    </a:p>
                  </a:txBody>
                  <a:tcPr marL="31692" marR="31692" marT="31680" marB="3168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it-IT" sz="1400" kern="50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Singola</a:t>
                      </a:r>
                    </a:p>
                  </a:txBody>
                  <a:tcPr marL="31692" marR="31692" marT="31680" marB="3168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it-IT" sz="1400" kern="50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Privata</a:t>
                      </a:r>
                    </a:p>
                  </a:txBody>
                  <a:tcPr marL="31692" marR="31692" marT="31680" marB="3168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it-IT" sz="1400" kern="50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Bassa</a:t>
                      </a:r>
                    </a:p>
                  </a:txBody>
                  <a:tcPr marL="31692" marR="31692" marT="31680" marB="3168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it-IT" sz="1400" kern="50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Locale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it-IT" sz="1400" kern="50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 </a:t>
                      </a:r>
                    </a:p>
                  </a:txBody>
                  <a:tcPr marL="31692" marR="31692" marT="31680" marB="3168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434919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it-IT" sz="1400" b="1" i="1" kern="50" dirty="0" err="1">
                          <a:effectLst/>
                          <a:latin typeface="Calibri"/>
                          <a:ea typeface="Calibri"/>
                          <a:cs typeface="Times New Roman"/>
                        </a:rPr>
                        <a:t>Pick</a:t>
                      </a:r>
                      <a:r>
                        <a:rPr lang="it-IT" sz="1400" b="1" i="1" kern="50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it-IT" sz="1400" b="1" i="1" kern="50" dirty="0" err="1">
                          <a:effectLst/>
                          <a:latin typeface="Calibri"/>
                          <a:ea typeface="Calibri"/>
                          <a:cs typeface="Times New Roman"/>
                        </a:rPr>
                        <a:t>your</a:t>
                      </a:r>
                      <a:r>
                        <a:rPr lang="it-IT" sz="1400" b="1" i="1" kern="50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it-IT" sz="1400" b="1" i="1" kern="50" dirty="0" err="1">
                          <a:effectLst/>
                          <a:latin typeface="Calibri"/>
                          <a:ea typeface="Calibri"/>
                          <a:cs typeface="Times New Roman"/>
                        </a:rPr>
                        <a:t>own</a:t>
                      </a:r>
                      <a:endParaRPr lang="it-IT" sz="1400" b="1" i="1" kern="5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1692" marR="31692" marT="31680" marB="3168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it-IT" sz="1400" kern="50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Diretto</a:t>
                      </a:r>
                    </a:p>
                  </a:txBody>
                  <a:tcPr marL="31692" marR="31692" marT="31680" marB="3168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it-IT" sz="1400" kern="50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Basso</a:t>
                      </a:r>
                    </a:p>
                  </a:txBody>
                  <a:tcPr marL="31692" marR="31692" marT="31680" marB="3168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it-IT" sz="1400" kern="50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Bassa</a:t>
                      </a:r>
                    </a:p>
                  </a:txBody>
                  <a:tcPr marL="31692" marR="31692" marT="31680" marB="3168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it-IT" sz="1400" kern="50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Singola</a:t>
                      </a:r>
                    </a:p>
                  </a:txBody>
                  <a:tcPr marL="31692" marR="31692" marT="31680" marB="3168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it-IT" sz="1400" kern="50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Privata</a:t>
                      </a:r>
                    </a:p>
                  </a:txBody>
                  <a:tcPr marL="31692" marR="31692" marT="31680" marB="3168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it-IT" sz="1400" kern="50">
                          <a:effectLst/>
                          <a:latin typeface="Calibri"/>
                          <a:ea typeface="Calibri"/>
                          <a:cs typeface="Times New Roman"/>
                        </a:rPr>
                        <a:t>Bassa</a:t>
                      </a:r>
                    </a:p>
                  </a:txBody>
                  <a:tcPr marL="31692" marR="31692" marT="31680" marB="3168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it-IT" sz="1400" kern="50">
                          <a:effectLst/>
                          <a:latin typeface="Calibri"/>
                          <a:ea typeface="Calibri"/>
                          <a:cs typeface="Times New Roman"/>
                        </a:rPr>
                        <a:t>Locale</a:t>
                      </a:r>
                    </a:p>
                  </a:txBody>
                  <a:tcPr marL="31692" marR="31692" marT="31680" marB="3168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554073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it-IT" sz="1400" b="1" i="1" kern="50" dirty="0" err="1">
                          <a:effectLst/>
                          <a:latin typeface="Calibri"/>
                          <a:ea typeface="Calibri"/>
                          <a:cs typeface="Times New Roman"/>
                        </a:rPr>
                        <a:t>Farmers</a:t>
                      </a:r>
                      <a:r>
                        <a:rPr lang="it-IT" sz="1400" b="1" i="1" kern="50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' Market</a:t>
                      </a:r>
                    </a:p>
                  </a:txBody>
                  <a:tcPr marL="31692" marR="31692" marT="31680" marB="3168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it-IT" sz="1400" kern="50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Diretto</a:t>
                      </a:r>
                    </a:p>
                  </a:txBody>
                  <a:tcPr marL="31692" marR="31692" marT="31680" marB="3168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it-IT" sz="1400" kern="50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Medio</a:t>
                      </a:r>
                    </a:p>
                  </a:txBody>
                  <a:tcPr marL="31692" marR="31692" marT="31680" marB="3168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it-IT" sz="1400" kern="50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Media</a:t>
                      </a:r>
                    </a:p>
                  </a:txBody>
                  <a:tcPr marL="31692" marR="31692" marT="31680" marB="3168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it-IT" sz="1400" kern="50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Da poche a numerose</a:t>
                      </a:r>
                    </a:p>
                  </a:txBody>
                  <a:tcPr marL="31692" marR="31692" marT="31680" marB="3168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it-IT" sz="1400" kern="50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Privata e istituzionale</a:t>
                      </a:r>
                    </a:p>
                  </a:txBody>
                  <a:tcPr marL="31692" marR="31692" marT="31680" marB="3168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it-IT" sz="1400" kern="50">
                          <a:effectLst/>
                          <a:latin typeface="Calibri"/>
                          <a:ea typeface="Calibri"/>
                          <a:cs typeface="Times New Roman"/>
                        </a:rPr>
                        <a:t>Media</a:t>
                      </a:r>
                    </a:p>
                  </a:txBody>
                  <a:tcPr marL="31692" marR="31692" marT="31680" marB="3168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it-IT" sz="1400" kern="50" dirty="0" smtClean="0">
                          <a:solidFill>
                            <a:schemeClr val="tx1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Comunale Provinciale</a:t>
                      </a:r>
                      <a:endParaRPr lang="it-IT" sz="1400" kern="5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1692" marR="31692" marT="31680" marB="3168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660043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it-IT" sz="1400" b="1" kern="50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CSA</a:t>
                      </a:r>
                    </a:p>
                  </a:txBody>
                  <a:tcPr marL="31692" marR="31692" marT="31680" marB="3168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it-IT" sz="1400" kern="50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Diretto</a:t>
                      </a:r>
                    </a:p>
                  </a:txBody>
                  <a:tcPr marL="31692" marR="31692" marT="31680" marB="3168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it-IT" sz="1400" kern="50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Medio</a:t>
                      </a:r>
                    </a:p>
                  </a:txBody>
                  <a:tcPr marL="31692" marR="31692" marT="31680" marB="3168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it-IT" sz="1400" kern="50" dirty="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Medio - bassa</a:t>
                      </a:r>
                      <a:endParaRPr lang="it-IT" sz="1400" kern="5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1692" marR="31692" marT="31680" marB="3168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it-IT" sz="1400" kern="50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Da una a numerose</a:t>
                      </a:r>
                    </a:p>
                  </a:txBody>
                  <a:tcPr marL="31692" marR="31692" marT="31680" marB="3168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it-IT" sz="1400" kern="50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Privata</a:t>
                      </a:r>
                    </a:p>
                  </a:txBody>
                  <a:tcPr marL="31692" marR="31692" marT="31680" marB="3168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it-IT" sz="1400" kern="50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Medio-bassa</a:t>
                      </a:r>
                    </a:p>
                  </a:txBody>
                  <a:tcPr marL="31692" marR="31692" marT="31680" marB="3168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it-IT" sz="1400" kern="50">
                          <a:effectLst/>
                          <a:latin typeface="Calibri"/>
                          <a:ea typeface="Calibri"/>
                          <a:cs typeface="Times New Roman"/>
                        </a:rPr>
                        <a:t>Prevalentemente locale</a:t>
                      </a:r>
                    </a:p>
                  </a:txBody>
                  <a:tcPr marL="31692" marR="31692" marT="31680" marB="3168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681069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it-IT" sz="1400" b="1" kern="50">
                          <a:effectLst/>
                          <a:latin typeface="Calibri"/>
                          <a:ea typeface="Calibri"/>
                          <a:cs typeface="Times New Roman"/>
                        </a:rPr>
                        <a:t>GAS</a:t>
                      </a:r>
                    </a:p>
                  </a:txBody>
                  <a:tcPr marL="31692" marR="31692" marT="31680" marB="3168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it-IT" sz="1400" kern="50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Diretto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it-IT" sz="1400" kern="50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Indiretto</a:t>
                      </a:r>
                    </a:p>
                  </a:txBody>
                  <a:tcPr marL="31692" marR="31692" marT="31680" marB="3168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it-IT" sz="1400" kern="50">
                          <a:effectLst/>
                          <a:latin typeface="Calibri"/>
                          <a:ea typeface="Calibri"/>
                          <a:cs typeface="Times New Roman"/>
                        </a:rPr>
                        <a:t>Medio</a:t>
                      </a:r>
                    </a:p>
                  </a:txBody>
                  <a:tcPr marL="31692" marR="31692" marT="31680" marB="3168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it-IT" sz="1400" kern="50" dirty="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Medio - bassa</a:t>
                      </a:r>
                      <a:endParaRPr lang="it-IT" sz="1400" kern="5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1692" marR="31692" marT="31680" marB="3168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it-IT" sz="1400" kern="50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Da poche a  numerose</a:t>
                      </a:r>
                    </a:p>
                  </a:txBody>
                  <a:tcPr marL="31692" marR="31692" marT="31680" marB="3168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it-IT" sz="1400" kern="50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Privata</a:t>
                      </a:r>
                    </a:p>
                  </a:txBody>
                  <a:tcPr marL="31692" marR="31692" marT="31680" marB="3168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it-IT" sz="1400" kern="50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Variabile</a:t>
                      </a:r>
                    </a:p>
                  </a:txBody>
                  <a:tcPr marL="31692" marR="31692" marT="31680" marB="3168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it-IT" sz="1400" kern="50">
                          <a:effectLst/>
                          <a:latin typeface="Calibri"/>
                          <a:ea typeface="Calibri"/>
                          <a:cs typeface="Times New Roman"/>
                        </a:rPr>
                        <a:t>Variabile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it-IT" sz="1400" kern="50">
                          <a:effectLst/>
                          <a:latin typeface="Calibri"/>
                          <a:ea typeface="Calibri"/>
                          <a:cs typeface="Times New Roman"/>
                        </a:rPr>
                        <a:t> </a:t>
                      </a:r>
                    </a:p>
                  </a:txBody>
                  <a:tcPr marL="31692" marR="31692" marT="31680" marB="3168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554073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it-IT" sz="1400" b="1" kern="50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Grande distribuzione</a:t>
                      </a:r>
                    </a:p>
                  </a:txBody>
                  <a:tcPr marL="31692" marR="31692" marT="31680" marB="3168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it-IT" sz="1400" kern="50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Indiretto</a:t>
                      </a:r>
                    </a:p>
                  </a:txBody>
                  <a:tcPr marL="31692" marR="31692" marT="31680" marB="3168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it-IT" sz="1400" kern="50">
                          <a:effectLst/>
                          <a:latin typeface="Calibri"/>
                          <a:ea typeface="Calibri"/>
                          <a:cs typeface="Times New Roman"/>
                        </a:rPr>
                        <a:t>Alto</a:t>
                      </a:r>
                    </a:p>
                  </a:txBody>
                  <a:tcPr marL="31692" marR="31692" marT="31680" marB="3168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it-IT" sz="1400" kern="50">
                          <a:effectLst/>
                          <a:latin typeface="Calibri"/>
                          <a:ea typeface="Calibri"/>
                          <a:cs typeface="Times New Roman"/>
                        </a:rPr>
                        <a:t>Alta</a:t>
                      </a:r>
                    </a:p>
                  </a:txBody>
                  <a:tcPr marL="31692" marR="31692" marT="31680" marB="3168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it-IT" sz="1400" kern="50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Numerose</a:t>
                      </a:r>
                    </a:p>
                  </a:txBody>
                  <a:tcPr marL="31692" marR="31692" marT="31680" marB="3168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it-IT" sz="1400" kern="50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Privata e istituzionale</a:t>
                      </a:r>
                    </a:p>
                  </a:txBody>
                  <a:tcPr marL="31692" marR="31692" marT="31680" marB="3168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it-IT" sz="1400" kern="50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Alta</a:t>
                      </a:r>
                    </a:p>
                  </a:txBody>
                  <a:tcPr marL="31692" marR="31692" marT="31680" marB="3168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it-IT" sz="1400" kern="50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Provinciale Regionale</a:t>
                      </a:r>
                    </a:p>
                  </a:txBody>
                  <a:tcPr marL="31692" marR="31692" marT="31680" marB="3168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799429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it-IT" sz="1400" b="1" kern="50" dirty="0" err="1">
                          <a:effectLst/>
                          <a:latin typeface="Calibri"/>
                          <a:ea typeface="Calibri"/>
                          <a:cs typeface="Times New Roman"/>
                        </a:rPr>
                        <a:t>Horeca</a:t>
                      </a:r>
                      <a:endParaRPr lang="it-IT" sz="1400" b="1" kern="5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1692" marR="31692" marT="31680" marB="3168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it-IT" sz="1400" kern="50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Indiretto</a:t>
                      </a:r>
                    </a:p>
                  </a:txBody>
                  <a:tcPr marL="31692" marR="31692" marT="31680" marB="3168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it-IT" sz="1400" kern="50">
                          <a:effectLst/>
                          <a:latin typeface="Calibri"/>
                          <a:ea typeface="Calibri"/>
                          <a:cs typeface="Times New Roman"/>
                        </a:rPr>
                        <a:t>Medio</a:t>
                      </a:r>
                    </a:p>
                  </a:txBody>
                  <a:tcPr marL="31692" marR="31692" marT="31680" marB="3168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it-IT" sz="1400" kern="50" dirty="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Medio- alta</a:t>
                      </a:r>
                      <a:endParaRPr lang="it-IT" sz="1400" kern="5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1692" marR="31692" marT="31680" marB="3168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it-IT" sz="1400" kern="50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Da una a numerose</a:t>
                      </a:r>
                    </a:p>
                  </a:txBody>
                  <a:tcPr marL="31692" marR="31692" marT="31680" marB="3168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it-IT" sz="1400" kern="50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Privata</a:t>
                      </a:r>
                    </a:p>
                  </a:txBody>
                  <a:tcPr marL="31692" marR="31692" marT="31680" marB="3168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it-IT" sz="1400" kern="50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Media</a:t>
                      </a:r>
                    </a:p>
                  </a:txBody>
                  <a:tcPr marL="31692" marR="31692" marT="31680" marB="3168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it-IT" sz="1400" kern="50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Comunale Provinciale Regionale</a:t>
                      </a:r>
                    </a:p>
                  </a:txBody>
                  <a:tcPr marL="31692" marR="31692" marT="31680" marB="3168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554073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it-IT" sz="1400" b="1" kern="50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Ristorazione collettiva</a:t>
                      </a:r>
                    </a:p>
                  </a:txBody>
                  <a:tcPr marL="31692" marR="31692" marT="31680" marB="3168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it-IT" sz="1400" kern="50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Indiretto</a:t>
                      </a:r>
                    </a:p>
                  </a:txBody>
                  <a:tcPr marL="31692" marR="31692" marT="31680" marB="3168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it-IT" sz="1400" kern="50">
                          <a:effectLst/>
                          <a:latin typeface="Calibri"/>
                          <a:ea typeface="Calibri"/>
                          <a:cs typeface="Times New Roman"/>
                        </a:rPr>
                        <a:t>Alto</a:t>
                      </a:r>
                    </a:p>
                  </a:txBody>
                  <a:tcPr marL="31692" marR="31692" marT="31680" marB="3168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it-IT" sz="1400" kern="50">
                          <a:effectLst/>
                          <a:latin typeface="Calibri"/>
                          <a:ea typeface="Calibri"/>
                          <a:cs typeface="Times New Roman"/>
                        </a:rPr>
                        <a:t>Alta</a:t>
                      </a:r>
                    </a:p>
                  </a:txBody>
                  <a:tcPr marL="31692" marR="31692" marT="31680" marB="3168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it-IT" sz="1400" kern="50">
                          <a:effectLst/>
                          <a:latin typeface="Calibri"/>
                          <a:ea typeface="Calibri"/>
                          <a:cs typeface="Times New Roman"/>
                        </a:rPr>
                        <a:t>Numerose</a:t>
                      </a:r>
                    </a:p>
                  </a:txBody>
                  <a:tcPr marL="31692" marR="31692" marT="31680" marB="3168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it-IT" sz="1400" kern="50">
                          <a:effectLst/>
                          <a:latin typeface="Calibri"/>
                          <a:ea typeface="Calibri"/>
                          <a:cs typeface="Times New Roman"/>
                        </a:rPr>
                        <a:t>Istituzionale</a:t>
                      </a:r>
                    </a:p>
                  </a:txBody>
                  <a:tcPr marL="31692" marR="31692" marT="31680" marB="3168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it-IT" sz="1400" kern="50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Alta</a:t>
                      </a:r>
                    </a:p>
                  </a:txBody>
                  <a:tcPr marL="31692" marR="31692" marT="31680" marB="3168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it-IT" sz="1400" kern="50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Provinciale Regionale</a:t>
                      </a:r>
                    </a:p>
                  </a:txBody>
                  <a:tcPr marL="31692" marR="31692" marT="31680" marB="3168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410661287"/>
      </p:ext>
    </p:extLst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9" name="Tabella 8"/>
          <p:cNvGraphicFramePr>
            <a:graphicFrameLocks noGrp="1"/>
          </p:cNvGraphicFramePr>
          <p:nvPr/>
        </p:nvGraphicFramePr>
        <p:xfrm>
          <a:off x="323529" y="2846824"/>
          <a:ext cx="8568950" cy="11582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27617"/>
                <a:gridCol w="1704630"/>
                <a:gridCol w="2088232"/>
                <a:gridCol w="4248471"/>
              </a:tblGrid>
              <a:tr h="409297">
                <a:tc rowSpan="2">
                  <a:txBody>
                    <a:bodyPr/>
                    <a:lstStyle/>
                    <a:p>
                      <a:pPr algn="ctr"/>
                      <a:r>
                        <a:rPr lang="it-IT" dirty="0" smtClean="0">
                          <a:solidFill>
                            <a:srgbClr val="0070C0"/>
                          </a:solidFill>
                        </a:rPr>
                        <a:t>Moduli</a:t>
                      </a:r>
                      <a:endParaRPr lang="it-IT" dirty="0">
                        <a:solidFill>
                          <a:srgbClr val="0070C0"/>
                        </a:solidFill>
                      </a:endParaRPr>
                    </a:p>
                  </a:txBody>
                  <a:tcPr vert="vert270"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it-IT" dirty="0" smtClean="0"/>
                        <a:t>Produzione</a:t>
                      </a:r>
                    </a:p>
                    <a:p>
                      <a:r>
                        <a:rPr lang="it-IT" sz="1400" i="1" dirty="0" err="1" smtClean="0">
                          <a:solidFill>
                            <a:srgbClr val="FFFF00"/>
                          </a:solidFill>
                        </a:rPr>
                        <a:t>Resp</a:t>
                      </a:r>
                      <a:r>
                        <a:rPr lang="it-IT" sz="1400" i="1" dirty="0" smtClean="0">
                          <a:solidFill>
                            <a:srgbClr val="FFFF00"/>
                          </a:solidFill>
                        </a:rPr>
                        <a:t>.: Andrea Porro</a:t>
                      </a:r>
                      <a:endParaRPr lang="it-IT" sz="1400" i="1" dirty="0">
                        <a:solidFill>
                          <a:srgbClr val="FFFF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it-IT" dirty="0" smtClean="0"/>
                        <a:t>Consumi collettivi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it-IT" sz="1400" i="1" dirty="0" err="1" smtClean="0">
                          <a:solidFill>
                            <a:srgbClr val="FFFF00"/>
                          </a:solidFill>
                        </a:rPr>
                        <a:t>Resp</a:t>
                      </a:r>
                      <a:r>
                        <a:rPr lang="it-IT" sz="1400" i="1" dirty="0" smtClean="0">
                          <a:solidFill>
                            <a:srgbClr val="FFFF00"/>
                          </a:solidFill>
                        </a:rPr>
                        <a:t>.: Roberto Spigarolo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it-IT" dirty="0" smtClean="0"/>
                        <a:t>Scarti/Energia/Ambiente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it-IT" sz="1400" i="1" dirty="0" err="1" smtClean="0">
                          <a:solidFill>
                            <a:srgbClr val="FFFF00"/>
                          </a:solidFill>
                        </a:rPr>
                        <a:t>Resp</a:t>
                      </a:r>
                      <a:r>
                        <a:rPr lang="it-IT" sz="1400" i="1" dirty="0" smtClean="0">
                          <a:solidFill>
                            <a:srgbClr val="FFFF00"/>
                          </a:solidFill>
                        </a:rPr>
                        <a:t>.: Gianni Scudo</a:t>
                      </a:r>
                    </a:p>
                  </a:txBody>
                  <a:tcPr/>
                </a:tc>
              </a:tr>
              <a:tr h="437583">
                <a:tc vMerge="1">
                  <a:txBody>
                    <a:bodyPr/>
                    <a:lstStyle/>
                    <a:p>
                      <a:endParaRPr lang="it-IT" dirty="0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r>
                        <a:rPr lang="it-IT" b="1" dirty="0" smtClean="0"/>
                        <a:t>Politiche territoriali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it-IT" sz="1400" b="1" i="1" dirty="0" err="1" smtClean="0">
                          <a:solidFill>
                            <a:srgbClr val="0070C0"/>
                          </a:solidFill>
                        </a:rPr>
                        <a:t>Resp</a:t>
                      </a:r>
                      <a:r>
                        <a:rPr lang="it-IT" sz="1400" b="1" i="1" dirty="0" smtClean="0">
                          <a:solidFill>
                            <a:srgbClr val="0070C0"/>
                          </a:solidFill>
                        </a:rPr>
                        <a:t>.: Ruggero </a:t>
                      </a:r>
                      <a:r>
                        <a:rPr lang="it-IT" sz="1400" b="1" i="1" dirty="0" err="1" smtClean="0">
                          <a:solidFill>
                            <a:srgbClr val="0070C0"/>
                          </a:solidFill>
                        </a:rPr>
                        <a:t>Bonisolli</a:t>
                      </a:r>
                      <a:endParaRPr lang="it-IT" sz="1400" b="1" i="1" dirty="0" smtClean="0">
                        <a:solidFill>
                          <a:srgbClr val="0070C0"/>
                        </a:solidFill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it-IT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it-IT" b="1" dirty="0" smtClean="0"/>
                        <a:t>Sperimentazione di buone pratiche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it-IT" sz="1400" b="1" i="1" dirty="0" err="1" smtClean="0">
                          <a:solidFill>
                            <a:srgbClr val="0070C0"/>
                          </a:solidFill>
                        </a:rPr>
                        <a:t>Resp</a:t>
                      </a:r>
                      <a:r>
                        <a:rPr lang="it-IT" sz="1400" b="1" i="1" dirty="0" smtClean="0">
                          <a:solidFill>
                            <a:srgbClr val="0070C0"/>
                          </a:solidFill>
                        </a:rPr>
                        <a:t>.: Andrea Calori</a:t>
                      </a:r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10" name="Tabella 9"/>
          <p:cNvGraphicFramePr>
            <a:graphicFrameLocks noGrp="1"/>
          </p:cNvGraphicFramePr>
          <p:nvPr/>
        </p:nvGraphicFramePr>
        <p:xfrm>
          <a:off x="323850" y="4437063"/>
          <a:ext cx="8569325" cy="1152525"/>
        </p:xfrm>
        <a:graphic>
          <a:graphicData uri="http://schemas.openxmlformats.org/drawingml/2006/table">
            <a:tbl>
              <a:tblPr/>
              <a:tblGrid>
                <a:gridCol w="2141538"/>
                <a:gridCol w="2035175"/>
                <a:gridCol w="2249487"/>
                <a:gridCol w="2143125"/>
              </a:tblGrid>
              <a:tr h="1152525">
                <a:tc>
                  <a:txBody>
                    <a:bodyPr/>
                    <a:lstStyle/>
                    <a:p>
                      <a:pPr marL="3175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Arial" pitchFamily="34" charset="0"/>
                        </a:rPr>
                        <a:t>Università degli Studi di Milano - Dipartimento di Scienze Agrarie e Ambientali. Produzione Territorio Agroenergia (DiSAA)</a:t>
                      </a:r>
                      <a:endParaRPr kumimoji="0" lang="it-IT" sz="20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Arial" pitchFamily="34" charset="0"/>
                      </a:endParaRPr>
                    </a:p>
                    <a:p>
                      <a:pPr marL="3175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Arial" pitchFamily="34" charset="0"/>
                        </a:rPr>
                        <a:t>Laboratorio di Geomatica</a:t>
                      </a:r>
                      <a:endParaRPr kumimoji="0" lang="it-IT" sz="20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ea typeface="Andale Sans UI"/>
                        <a:cs typeface="Andale Sans UI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marL="3175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Arial" pitchFamily="34" charset="0"/>
                        </a:rPr>
                        <a:t>Università degli Studi di Milano - Dipartimento di Economia, Management e Metodi quantitativi (DEMM)</a:t>
                      </a:r>
                      <a:endParaRPr kumimoji="0" lang="it-IT" sz="20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ea typeface="Andale Sans UI"/>
                        <a:cs typeface="Andale Sans UI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Arial" pitchFamily="34" charset="0"/>
                        </a:rPr>
                        <a:t>Politecnico di Milano</a:t>
                      </a:r>
                      <a:endParaRPr kumimoji="0" lang="it-IT" sz="20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Arial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Arial" pitchFamily="34" charset="0"/>
                        </a:rPr>
                        <a:t>Dipartimento di Architettura e Pianificazione (DiAP)</a:t>
                      </a:r>
                      <a:endParaRPr kumimoji="0" lang="it-IT" sz="20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Arial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Arial" pitchFamily="34" charset="0"/>
                        </a:rPr>
                        <a:t>Laboratorio Analisi Dati e Cartografia (LADeC) - Laboratorio di Progettazione Ecologica (LPE)</a:t>
                      </a:r>
                      <a:endParaRPr kumimoji="0" lang="it-IT" sz="20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ea typeface="Andale Sans UI"/>
                        <a:cs typeface="Andale Sans UI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Arial" pitchFamily="34" charset="0"/>
                        </a:rPr>
                        <a:t>Politecnico di Milano</a:t>
                      </a:r>
                      <a:endParaRPr kumimoji="0" lang="it-IT" sz="20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Arial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Arial" pitchFamily="34" charset="0"/>
                        </a:rPr>
                        <a:t>Dipartimento Built Environment Energy, Science and Technology (BEST)</a:t>
                      </a:r>
                      <a:endParaRPr kumimoji="0" lang="it-IT" sz="20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ea typeface="Andale Sans UI"/>
                        <a:cs typeface="Andale Sans UI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DF4"/>
                    </a:solidFill>
                  </a:tcPr>
                </a:tc>
              </a:tr>
            </a:tbl>
          </a:graphicData>
        </a:graphic>
      </p:graphicFrame>
      <p:pic>
        <p:nvPicPr>
          <p:cNvPr id="17425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4896468" cy="16087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aphicFrame>
        <p:nvGraphicFramePr>
          <p:cNvPr id="11" name="Tabella 10"/>
          <p:cNvGraphicFramePr>
            <a:graphicFrameLocks noGrp="1"/>
          </p:cNvGraphicFramePr>
          <p:nvPr/>
        </p:nvGraphicFramePr>
        <p:xfrm>
          <a:off x="323531" y="4005064"/>
          <a:ext cx="8568949" cy="3600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27617"/>
                <a:gridCol w="8041332"/>
              </a:tblGrid>
              <a:tr h="360040">
                <a:tc>
                  <a:txBody>
                    <a:bodyPr/>
                    <a:lstStyle/>
                    <a:p>
                      <a:pPr algn="ctr"/>
                      <a:endParaRPr lang="it-IT" dirty="0">
                        <a:solidFill>
                          <a:srgbClr val="0070C0"/>
                        </a:solidFill>
                      </a:endParaRPr>
                    </a:p>
                  </a:txBody>
                  <a:tcPr vert="vert270"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it-IT" sz="1600" i="1" dirty="0" smtClean="0">
                          <a:solidFill>
                            <a:srgbClr val="FFFF00"/>
                          </a:solidFill>
                        </a:rPr>
                        <a:t>Coordinatore scientifico: Stefano Bocchi </a:t>
                      </a:r>
                      <a:r>
                        <a:rPr lang="it-IT" sz="1600" i="1" dirty="0" smtClean="0">
                          <a:solidFill>
                            <a:schemeClr val="bg1"/>
                          </a:solidFill>
                        </a:rPr>
                        <a:t>– Capofila: </a:t>
                      </a:r>
                      <a:r>
                        <a:rPr lang="it-IT" sz="1600" i="1" dirty="0" err="1" smtClean="0">
                          <a:solidFill>
                            <a:schemeClr val="bg1"/>
                          </a:solidFill>
                        </a:rPr>
                        <a:t>DiSAA</a:t>
                      </a:r>
                      <a:endParaRPr lang="it-IT" sz="1600" i="1" dirty="0" smtClean="0">
                        <a:solidFill>
                          <a:schemeClr val="bg1"/>
                        </a:solidFill>
                      </a:endParaRPr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CasellaDiTesto 27"/>
          <p:cNvSpPr txBox="1"/>
          <p:nvPr/>
        </p:nvSpPr>
        <p:spPr>
          <a:xfrm>
            <a:off x="107950" y="1412875"/>
            <a:ext cx="2301875" cy="708025"/>
          </a:xfrm>
          <a:prstGeom prst="rect">
            <a:avLst/>
          </a:prstGeom>
          <a:ln/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000" b="1" dirty="0" err="1">
                <a:solidFill>
                  <a:srgbClr val="0070C0"/>
                </a:solidFill>
                <a:cs typeface="Arial" pitchFamily="34" charset="0"/>
              </a:rPr>
              <a:t>Regione</a:t>
            </a:r>
            <a:r>
              <a:rPr lang="en-GB" sz="1000" b="1" dirty="0">
                <a:solidFill>
                  <a:srgbClr val="0070C0"/>
                </a:solidFill>
                <a:cs typeface="Arial" pitchFamily="34" charset="0"/>
              </a:rPr>
              <a:t> </a:t>
            </a:r>
            <a:r>
              <a:rPr lang="en-GB" sz="1000" b="1" dirty="0" err="1">
                <a:solidFill>
                  <a:srgbClr val="0070C0"/>
                </a:solidFill>
                <a:cs typeface="Arial" pitchFamily="34" charset="0"/>
              </a:rPr>
              <a:t>Lombardia</a:t>
            </a:r>
            <a:r>
              <a:rPr lang="en-GB" sz="1000" b="1" dirty="0">
                <a:solidFill>
                  <a:srgbClr val="0070C0"/>
                </a:solidFill>
                <a:cs typeface="Arial" pitchFamily="34" charset="0"/>
              </a:rPr>
              <a:t> </a:t>
            </a:r>
            <a:r>
              <a:rPr lang="en-GB" sz="1000" b="1" dirty="0">
                <a:cs typeface="Arial" pitchFamily="34" charset="0"/>
              </a:rPr>
              <a:t>– DG </a:t>
            </a:r>
            <a:r>
              <a:rPr lang="en-GB" sz="1000" b="1" dirty="0" err="1">
                <a:cs typeface="Arial" pitchFamily="34" charset="0"/>
              </a:rPr>
              <a:t>Agricoltura</a:t>
            </a:r>
            <a:endParaRPr lang="en-GB" sz="1000" b="1" baseline="30000" dirty="0">
              <a:cs typeface="Arial" pitchFamily="34" charset="0"/>
            </a:endParaRPr>
          </a:p>
          <a:p>
            <a:pPr marL="171450" indent="-171450" fontAlgn="auto">
              <a:spcBef>
                <a:spcPts val="0"/>
              </a:spcBef>
              <a:spcAft>
                <a:spcPts val="0"/>
              </a:spcAft>
              <a:buFontTx/>
              <a:buChar char="-"/>
              <a:defRPr/>
            </a:pPr>
            <a:r>
              <a:rPr lang="en-GB" sz="1000" dirty="0" err="1">
                <a:cs typeface="Arial" pitchFamily="34" charset="0"/>
              </a:rPr>
              <a:t>Supporto</a:t>
            </a:r>
            <a:r>
              <a:rPr lang="en-GB" sz="1000" dirty="0">
                <a:cs typeface="Arial" pitchFamily="34" charset="0"/>
              </a:rPr>
              <a:t> </a:t>
            </a:r>
            <a:r>
              <a:rPr lang="en-GB" sz="1000" dirty="0" err="1">
                <a:cs typeface="Arial" pitchFamily="34" charset="0"/>
              </a:rPr>
              <a:t>organizzativo</a:t>
            </a:r>
            <a:endParaRPr lang="en-GB" sz="1000" dirty="0">
              <a:cs typeface="Arial" pitchFamily="34" charset="0"/>
            </a:endParaRPr>
          </a:p>
          <a:p>
            <a:pPr marL="171450" indent="-171450" fontAlgn="auto">
              <a:spcBef>
                <a:spcPts val="0"/>
              </a:spcBef>
              <a:spcAft>
                <a:spcPts val="0"/>
              </a:spcAft>
              <a:buFontTx/>
              <a:buChar char="-"/>
              <a:defRPr/>
            </a:pPr>
            <a:r>
              <a:rPr lang="en-GB" sz="1000" dirty="0" err="1">
                <a:cs typeface="Arial" pitchFamily="34" charset="0"/>
              </a:rPr>
              <a:t>Sviluppo</a:t>
            </a:r>
            <a:r>
              <a:rPr lang="en-GB" sz="1000" dirty="0">
                <a:cs typeface="Arial" pitchFamily="34" charset="0"/>
              </a:rPr>
              <a:t> di </a:t>
            </a:r>
            <a:r>
              <a:rPr lang="en-GB" sz="1000" dirty="0" err="1">
                <a:cs typeface="Arial" pitchFamily="34" charset="0"/>
              </a:rPr>
              <a:t>politiche</a:t>
            </a:r>
            <a:r>
              <a:rPr lang="en-GB" sz="1000" dirty="0">
                <a:cs typeface="Arial" pitchFamily="34" charset="0"/>
              </a:rPr>
              <a:t> </a:t>
            </a:r>
            <a:r>
              <a:rPr lang="en-GB" sz="1000" dirty="0" err="1">
                <a:cs typeface="Arial" pitchFamily="34" charset="0"/>
              </a:rPr>
              <a:t>territoriali</a:t>
            </a:r>
            <a:endParaRPr lang="en-GB" sz="1000" dirty="0">
              <a:cs typeface="Arial" pitchFamily="34" charset="0"/>
            </a:endParaRPr>
          </a:p>
          <a:p>
            <a:pPr marL="171450" indent="-171450" fontAlgn="auto">
              <a:spcBef>
                <a:spcPts val="0"/>
              </a:spcBef>
              <a:spcAft>
                <a:spcPts val="0"/>
              </a:spcAft>
              <a:buFontTx/>
              <a:buChar char="-"/>
              <a:defRPr/>
            </a:pPr>
            <a:r>
              <a:rPr lang="en-GB" sz="1000" dirty="0" err="1">
                <a:cs typeface="Arial" pitchFamily="34" charset="0"/>
              </a:rPr>
              <a:t>Attività</a:t>
            </a:r>
            <a:r>
              <a:rPr lang="en-GB" sz="1000" dirty="0">
                <a:cs typeface="Arial" pitchFamily="34" charset="0"/>
              </a:rPr>
              <a:t> in </a:t>
            </a:r>
            <a:r>
              <a:rPr lang="en-GB" sz="1000" dirty="0" err="1">
                <a:cs typeface="Arial" pitchFamily="34" charset="0"/>
              </a:rPr>
              <a:t>previsione</a:t>
            </a:r>
            <a:r>
              <a:rPr lang="en-GB" sz="1000" dirty="0">
                <a:cs typeface="Arial" pitchFamily="34" charset="0"/>
              </a:rPr>
              <a:t> di Expo 2015</a:t>
            </a:r>
          </a:p>
        </p:txBody>
      </p:sp>
      <p:sp>
        <p:nvSpPr>
          <p:cNvPr id="3076" name="CasellaDiTesto 3"/>
          <p:cNvSpPr txBox="1">
            <a:spLocks noChangeArrowheads="1"/>
          </p:cNvSpPr>
          <p:nvPr/>
        </p:nvSpPr>
        <p:spPr bwMode="auto">
          <a:xfrm>
            <a:off x="0" y="704850"/>
            <a:ext cx="9144000" cy="460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9pPr>
          </a:lstStyle>
          <a:p>
            <a:pPr algn="ctr" eaLnBrk="1" hangingPunct="1">
              <a:defRPr/>
            </a:pPr>
            <a:r>
              <a:rPr lang="it-IT" sz="2400" dirty="0" smtClean="0">
                <a:solidFill>
                  <a:srgbClr val="0070C0"/>
                </a:solidFill>
                <a:latin typeface="+mn-lt"/>
              </a:rPr>
              <a:t>Rapporti istituzionali</a:t>
            </a:r>
          </a:p>
        </p:txBody>
      </p:sp>
      <p:sp>
        <p:nvSpPr>
          <p:cNvPr id="20485" name="CasellaDiTesto 32"/>
          <p:cNvSpPr txBox="1">
            <a:spLocks noChangeArrowheads="1"/>
          </p:cNvSpPr>
          <p:nvPr/>
        </p:nvSpPr>
        <p:spPr bwMode="auto">
          <a:xfrm>
            <a:off x="1692275" y="1052513"/>
            <a:ext cx="1800225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9pPr>
          </a:lstStyle>
          <a:p>
            <a:pPr eaLnBrk="1" hangingPunct="1"/>
            <a:r>
              <a:rPr lang="it-IT" sz="1400" i="1">
                <a:latin typeface="Arial" pitchFamily="34" charset="0"/>
              </a:rPr>
              <a:t>Partner di progetto</a:t>
            </a:r>
          </a:p>
        </p:txBody>
      </p:sp>
      <p:sp>
        <p:nvSpPr>
          <p:cNvPr id="50" name="CasellaDiTesto 49"/>
          <p:cNvSpPr txBox="1"/>
          <p:nvPr/>
        </p:nvSpPr>
        <p:spPr>
          <a:xfrm>
            <a:off x="107950" y="2308225"/>
            <a:ext cx="2301875" cy="708025"/>
          </a:xfrm>
          <a:prstGeom prst="rect">
            <a:avLst/>
          </a:prstGeom>
          <a:ln/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000" b="1" dirty="0" err="1">
                <a:solidFill>
                  <a:srgbClr val="0070C0"/>
                </a:solidFill>
                <a:cs typeface="Arial" pitchFamily="34" charset="0"/>
              </a:rPr>
              <a:t>Comune</a:t>
            </a:r>
            <a:r>
              <a:rPr lang="en-GB" sz="1000" b="1" dirty="0">
                <a:solidFill>
                  <a:srgbClr val="0070C0"/>
                </a:solidFill>
                <a:cs typeface="Arial" pitchFamily="34" charset="0"/>
              </a:rPr>
              <a:t> di Milano </a:t>
            </a:r>
            <a:r>
              <a:rPr lang="en-GB" sz="1000" b="1" dirty="0">
                <a:cs typeface="Arial" pitchFamily="34" charset="0"/>
              </a:rPr>
              <a:t>– Ass. </a:t>
            </a:r>
            <a:r>
              <a:rPr lang="en-GB" sz="1000" b="1" dirty="0" err="1">
                <a:cs typeface="Arial" pitchFamily="34" charset="0"/>
              </a:rPr>
              <a:t>Cultura</a:t>
            </a:r>
            <a:r>
              <a:rPr lang="en-GB" sz="1000" b="1" dirty="0">
                <a:cs typeface="Arial" pitchFamily="34" charset="0"/>
              </a:rPr>
              <a:t> e </a:t>
            </a:r>
            <a:r>
              <a:rPr lang="en-GB" sz="1000" b="1" dirty="0" err="1">
                <a:cs typeface="Arial" pitchFamily="34" charset="0"/>
              </a:rPr>
              <a:t>Direz</a:t>
            </a:r>
            <a:r>
              <a:rPr lang="en-GB" sz="1000" b="1" dirty="0">
                <a:cs typeface="Arial" pitchFamily="34" charset="0"/>
              </a:rPr>
              <a:t>. </a:t>
            </a:r>
            <a:r>
              <a:rPr lang="en-GB" sz="1000" b="1" dirty="0" err="1">
                <a:cs typeface="Arial" pitchFamily="34" charset="0"/>
              </a:rPr>
              <a:t>Centrale</a:t>
            </a:r>
            <a:r>
              <a:rPr lang="en-GB" sz="1000" b="1" dirty="0">
                <a:cs typeface="Arial" pitchFamily="34" charset="0"/>
              </a:rPr>
              <a:t>  </a:t>
            </a:r>
            <a:r>
              <a:rPr lang="en-GB" sz="1000" b="1" dirty="0" err="1">
                <a:cs typeface="Arial" pitchFamily="34" charset="0"/>
              </a:rPr>
              <a:t>Educazione</a:t>
            </a:r>
            <a:r>
              <a:rPr lang="en-GB" sz="1000" b="1" dirty="0">
                <a:cs typeface="Arial" pitchFamily="34" charset="0"/>
              </a:rPr>
              <a:t> e </a:t>
            </a:r>
            <a:r>
              <a:rPr lang="en-GB" sz="1000" b="1" dirty="0" err="1">
                <a:cs typeface="Arial" pitchFamily="34" charset="0"/>
              </a:rPr>
              <a:t>Istruzione</a:t>
            </a:r>
            <a:endParaRPr lang="en-GB" sz="1000" b="1" baseline="30000" dirty="0">
              <a:cs typeface="Arial" pitchFamily="34" charset="0"/>
            </a:endParaRPr>
          </a:p>
          <a:p>
            <a:pPr marL="171450" indent="-171450" fontAlgn="auto">
              <a:spcBef>
                <a:spcPts val="0"/>
              </a:spcBef>
              <a:spcAft>
                <a:spcPts val="0"/>
              </a:spcAft>
              <a:buFontTx/>
              <a:buChar char="-"/>
              <a:defRPr/>
            </a:pPr>
            <a:r>
              <a:rPr lang="en-GB" sz="1000" dirty="0" err="1">
                <a:cs typeface="Arial" pitchFamily="34" charset="0"/>
              </a:rPr>
              <a:t>Supporto</a:t>
            </a:r>
            <a:r>
              <a:rPr lang="en-GB" sz="1000" dirty="0">
                <a:cs typeface="Arial" pitchFamily="34" charset="0"/>
              </a:rPr>
              <a:t> </a:t>
            </a:r>
            <a:r>
              <a:rPr lang="en-GB" sz="1000" dirty="0" err="1">
                <a:cs typeface="Arial" pitchFamily="34" charset="0"/>
              </a:rPr>
              <a:t>organizzativo</a:t>
            </a:r>
            <a:endParaRPr lang="en-GB" sz="1000" dirty="0">
              <a:cs typeface="Arial" pitchFamily="34" charset="0"/>
            </a:endParaRPr>
          </a:p>
          <a:p>
            <a:pPr marL="171450" indent="-171450" fontAlgn="auto">
              <a:spcBef>
                <a:spcPts val="0"/>
              </a:spcBef>
              <a:spcAft>
                <a:spcPts val="0"/>
              </a:spcAft>
              <a:buFontTx/>
              <a:buChar char="-"/>
              <a:defRPr/>
            </a:pPr>
            <a:r>
              <a:rPr lang="en-GB" sz="1000" dirty="0" err="1">
                <a:cs typeface="Arial" pitchFamily="34" charset="0"/>
              </a:rPr>
              <a:t>Sviluppo</a:t>
            </a:r>
            <a:r>
              <a:rPr lang="en-GB" sz="1000" dirty="0">
                <a:cs typeface="Arial" pitchFamily="34" charset="0"/>
              </a:rPr>
              <a:t> di </a:t>
            </a:r>
            <a:r>
              <a:rPr lang="en-GB" sz="1000" dirty="0" err="1">
                <a:cs typeface="Arial" pitchFamily="34" charset="0"/>
              </a:rPr>
              <a:t>politiche</a:t>
            </a:r>
            <a:r>
              <a:rPr lang="en-GB" sz="1000" dirty="0">
                <a:cs typeface="Arial" pitchFamily="34" charset="0"/>
              </a:rPr>
              <a:t> </a:t>
            </a:r>
            <a:r>
              <a:rPr lang="en-GB" sz="1000" dirty="0" err="1">
                <a:cs typeface="Arial" pitchFamily="34" charset="0"/>
              </a:rPr>
              <a:t>territoriali</a:t>
            </a:r>
            <a:r>
              <a:rPr lang="en-GB" sz="1000" dirty="0">
                <a:cs typeface="Arial" pitchFamily="34" charset="0"/>
              </a:rPr>
              <a:t> </a:t>
            </a:r>
            <a:r>
              <a:rPr lang="en-GB" sz="1000" dirty="0" err="1">
                <a:cs typeface="Arial" pitchFamily="34" charset="0"/>
              </a:rPr>
              <a:t>locali</a:t>
            </a:r>
            <a:endParaRPr lang="en-GB" sz="1000" dirty="0">
              <a:cs typeface="Arial" pitchFamily="34" charset="0"/>
            </a:endParaRPr>
          </a:p>
        </p:txBody>
      </p:sp>
      <p:sp>
        <p:nvSpPr>
          <p:cNvPr id="52" name="CasellaDiTesto 51"/>
          <p:cNvSpPr txBox="1"/>
          <p:nvPr/>
        </p:nvSpPr>
        <p:spPr>
          <a:xfrm>
            <a:off x="107950" y="3162300"/>
            <a:ext cx="2301875" cy="554038"/>
          </a:xfrm>
          <a:prstGeom prst="rect">
            <a:avLst/>
          </a:prstGeom>
          <a:ln/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000" b="1" dirty="0" err="1">
                <a:solidFill>
                  <a:srgbClr val="0070C0"/>
                </a:solidFill>
                <a:cs typeface="Arial" pitchFamily="34" charset="0"/>
              </a:rPr>
              <a:t>Comune</a:t>
            </a:r>
            <a:r>
              <a:rPr lang="en-GB" sz="1000" b="1" dirty="0">
                <a:solidFill>
                  <a:srgbClr val="0070C0"/>
                </a:solidFill>
                <a:cs typeface="Arial" pitchFamily="34" charset="0"/>
              </a:rPr>
              <a:t> di Novara </a:t>
            </a:r>
            <a:r>
              <a:rPr lang="en-GB" sz="1000" b="1" dirty="0">
                <a:cs typeface="Arial" pitchFamily="34" charset="0"/>
              </a:rPr>
              <a:t>– Ass. </a:t>
            </a:r>
            <a:r>
              <a:rPr lang="en-GB" sz="1000" b="1" dirty="0" err="1">
                <a:cs typeface="Arial" pitchFamily="34" charset="0"/>
              </a:rPr>
              <a:t>Commercio</a:t>
            </a:r>
            <a:endParaRPr lang="en-GB" sz="1000" b="1" baseline="30000" dirty="0">
              <a:cs typeface="Arial" pitchFamily="34" charset="0"/>
            </a:endParaRPr>
          </a:p>
          <a:p>
            <a:pPr marL="171450" indent="-171450" fontAlgn="auto">
              <a:spcBef>
                <a:spcPts val="0"/>
              </a:spcBef>
              <a:spcAft>
                <a:spcPts val="0"/>
              </a:spcAft>
              <a:buFontTx/>
              <a:buChar char="-"/>
              <a:defRPr/>
            </a:pPr>
            <a:r>
              <a:rPr lang="en-GB" sz="1000" dirty="0" err="1">
                <a:cs typeface="Arial" pitchFamily="34" charset="0"/>
              </a:rPr>
              <a:t>Supporto</a:t>
            </a:r>
            <a:r>
              <a:rPr lang="en-GB" sz="1000" dirty="0">
                <a:cs typeface="Arial" pitchFamily="34" charset="0"/>
              </a:rPr>
              <a:t> </a:t>
            </a:r>
            <a:r>
              <a:rPr lang="en-GB" sz="1000" dirty="0" err="1">
                <a:cs typeface="Arial" pitchFamily="34" charset="0"/>
              </a:rPr>
              <a:t>organizzativo</a:t>
            </a:r>
            <a:endParaRPr lang="en-GB" sz="1000" dirty="0">
              <a:cs typeface="Arial" pitchFamily="34" charset="0"/>
            </a:endParaRPr>
          </a:p>
          <a:p>
            <a:pPr marL="171450" indent="-171450" fontAlgn="auto">
              <a:spcBef>
                <a:spcPts val="0"/>
              </a:spcBef>
              <a:spcAft>
                <a:spcPts val="0"/>
              </a:spcAft>
              <a:buFontTx/>
              <a:buChar char="-"/>
              <a:defRPr/>
            </a:pPr>
            <a:r>
              <a:rPr lang="en-GB" sz="1000" dirty="0" err="1">
                <a:cs typeface="Arial" pitchFamily="34" charset="0"/>
              </a:rPr>
              <a:t>Sviluppo</a:t>
            </a:r>
            <a:r>
              <a:rPr lang="en-GB" sz="1000" dirty="0">
                <a:cs typeface="Arial" pitchFamily="34" charset="0"/>
              </a:rPr>
              <a:t> di </a:t>
            </a:r>
            <a:r>
              <a:rPr lang="en-GB" sz="1000" dirty="0" err="1">
                <a:cs typeface="Arial" pitchFamily="34" charset="0"/>
              </a:rPr>
              <a:t>politiche</a:t>
            </a:r>
            <a:r>
              <a:rPr lang="en-GB" sz="1000" dirty="0">
                <a:cs typeface="Arial" pitchFamily="34" charset="0"/>
              </a:rPr>
              <a:t> </a:t>
            </a:r>
            <a:r>
              <a:rPr lang="en-GB" sz="1000" dirty="0" err="1">
                <a:cs typeface="Arial" pitchFamily="34" charset="0"/>
              </a:rPr>
              <a:t>territoriali</a:t>
            </a:r>
            <a:r>
              <a:rPr lang="en-GB" sz="1000" dirty="0">
                <a:cs typeface="Arial" pitchFamily="34" charset="0"/>
              </a:rPr>
              <a:t> </a:t>
            </a:r>
            <a:r>
              <a:rPr lang="en-GB" sz="1000" dirty="0" err="1">
                <a:cs typeface="Arial" pitchFamily="34" charset="0"/>
              </a:rPr>
              <a:t>locali</a:t>
            </a:r>
            <a:endParaRPr lang="en-GB" sz="1000" dirty="0">
              <a:cs typeface="Arial" pitchFamily="34" charset="0"/>
            </a:endParaRPr>
          </a:p>
        </p:txBody>
      </p:sp>
      <p:sp>
        <p:nvSpPr>
          <p:cNvPr id="60" name="CasellaDiTesto 59"/>
          <p:cNvSpPr txBox="1"/>
          <p:nvPr/>
        </p:nvSpPr>
        <p:spPr>
          <a:xfrm>
            <a:off x="107950" y="3860800"/>
            <a:ext cx="2301875" cy="554038"/>
          </a:xfrm>
          <a:prstGeom prst="rect">
            <a:avLst/>
          </a:prstGeom>
          <a:ln/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000" b="1" dirty="0">
                <a:solidFill>
                  <a:srgbClr val="0070C0"/>
                </a:solidFill>
                <a:cs typeface="Arial" pitchFamily="34" charset="0"/>
              </a:rPr>
              <a:t>GAL </a:t>
            </a:r>
            <a:r>
              <a:rPr lang="en-GB" sz="1000" b="1" dirty="0" err="1">
                <a:solidFill>
                  <a:srgbClr val="0070C0"/>
                </a:solidFill>
                <a:cs typeface="Arial" pitchFamily="34" charset="0"/>
              </a:rPr>
              <a:t>Oltrepò</a:t>
            </a:r>
            <a:r>
              <a:rPr lang="en-GB" sz="1000" b="1" dirty="0">
                <a:solidFill>
                  <a:srgbClr val="0070C0"/>
                </a:solidFill>
                <a:cs typeface="Arial" pitchFamily="34" charset="0"/>
              </a:rPr>
              <a:t> </a:t>
            </a:r>
            <a:r>
              <a:rPr lang="en-GB" sz="1000" b="1" dirty="0" err="1">
                <a:solidFill>
                  <a:srgbClr val="0070C0"/>
                </a:solidFill>
                <a:cs typeface="Arial" pitchFamily="34" charset="0"/>
              </a:rPr>
              <a:t>Mantovano</a:t>
            </a:r>
            <a:endParaRPr lang="en-GB" sz="1000" b="1" baseline="30000" dirty="0">
              <a:solidFill>
                <a:srgbClr val="0070C0"/>
              </a:solidFill>
              <a:cs typeface="Arial" pitchFamily="34" charset="0"/>
            </a:endParaRPr>
          </a:p>
          <a:p>
            <a:pPr marL="171450" indent="-171450" fontAlgn="auto">
              <a:spcBef>
                <a:spcPts val="0"/>
              </a:spcBef>
              <a:spcAft>
                <a:spcPts val="0"/>
              </a:spcAft>
              <a:buFontTx/>
              <a:buChar char="-"/>
              <a:defRPr/>
            </a:pPr>
            <a:r>
              <a:rPr lang="en-GB" sz="1000" dirty="0" err="1">
                <a:cs typeface="Arial" pitchFamily="34" charset="0"/>
              </a:rPr>
              <a:t>Supporto</a:t>
            </a:r>
            <a:r>
              <a:rPr lang="en-GB" sz="1000" dirty="0">
                <a:cs typeface="Arial" pitchFamily="34" charset="0"/>
              </a:rPr>
              <a:t> </a:t>
            </a:r>
            <a:r>
              <a:rPr lang="en-GB" sz="1000" dirty="0" err="1">
                <a:cs typeface="Arial" pitchFamily="34" charset="0"/>
              </a:rPr>
              <a:t>organizzativo</a:t>
            </a:r>
            <a:endParaRPr lang="en-GB" sz="1000" dirty="0">
              <a:cs typeface="Arial" pitchFamily="34" charset="0"/>
            </a:endParaRPr>
          </a:p>
          <a:p>
            <a:pPr marL="171450" indent="-171450" fontAlgn="auto">
              <a:spcBef>
                <a:spcPts val="0"/>
              </a:spcBef>
              <a:spcAft>
                <a:spcPts val="0"/>
              </a:spcAft>
              <a:buFontTx/>
              <a:buChar char="-"/>
              <a:defRPr/>
            </a:pPr>
            <a:r>
              <a:rPr lang="en-GB" sz="1000" dirty="0" err="1">
                <a:cs typeface="Arial" pitchFamily="34" charset="0"/>
              </a:rPr>
              <a:t>Sviluppo</a:t>
            </a:r>
            <a:r>
              <a:rPr lang="en-GB" sz="1000" dirty="0">
                <a:cs typeface="Arial" pitchFamily="34" charset="0"/>
              </a:rPr>
              <a:t> di </a:t>
            </a:r>
            <a:r>
              <a:rPr lang="en-GB" sz="1000" dirty="0" err="1">
                <a:cs typeface="Arial" pitchFamily="34" charset="0"/>
              </a:rPr>
              <a:t>politiche</a:t>
            </a:r>
            <a:r>
              <a:rPr lang="en-GB" sz="1000" dirty="0">
                <a:cs typeface="Arial" pitchFamily="34" charset="0"/>
              </a:rPr>
              <a:t> </a:t>
            </a:r>
            <a:r>
              <a:rPr lang="en-GB" sz="1000" dirty="0" err="1">
                <a:cs typeface="Arial" pitchFamily="34" charset="0"/>
              </a:rPr>
              <a:t>territoriali</a:t>
            </a:r>
            <a:r>
              <a:rPr lang="en-GB" sz="1000" dirty="0">
                <a:cs typeface="Arial" pitchFamily="34" charset="0"/>
              </a:rPr>
              <a:t> </a:t>
            </a:r>
            <a:r>
              <a:rPr lang="en-GB" sz="1000" dirty="0" err="1">
                <a:cs typeface="Arial" pitchFamily="34" charset="0"/>
              </a:rPr>
              <a:t>locali</a:t>
            </a:r>
            <a:endParaRPr lang="en-GB" sz="1000" dirty="0">
              <a:cs typeface="Arial" pitchFamily="34" charset="0"/>
            </a:endParaRPr>
          </a:p>
        </p:txBody>
      </p:sp>
      <p:sp>
        <p:nvSpPr>
          <p:cNvPr id="66" name="CasellaDiTesto 65"/>
          <p:cNvSpPr txBox="1"/>
          <p:nvPr/>
        </p:nvSpPr>
        <p:spPr>
          <a:xfrm>
            <a:off x="2770188" y="1412875"/>
            <a:ext cx="2301875" cy="862013"/>
          </a:xfrm>
          <a:prstGeom prst="rect">
            <a:avLst/>
          </a:prstGeom>
          <a:ln/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000" b="1" dirty="0">
                <a:solidFill>
                  <a:srgbClr val="0070C0"/>
                </a:solidFill>
                <a:cs typeface="Arial" pitchFamily="34" charset="0"/>
              </a:rPr>
              <a:t>Milano </a:t>
            </a:r>
            <a:r>
              <a:rPr lang="en-GB" sz="1000" b="1" dirty="0" err="1">
                <a:solidFill>
                  <a:srgbClr val="0070C0"/>
                </a:solidFill>
                <a:cs typeface="Arial" pitchFamily="34" charset="0"/>
              </a:rPr>
              <a:t>Ristorazione</a:t>
            </a:r>
            <a:endParaRPr lang="en-GB" sz="1000" b="1" baseline="30000" dirty="0">
              <a:solidFill>
                <a:srgbClr val="0070C0"/>
              </a:solidFill>
              <a:cs typeface="Arial" pitchFamily="34" charset="0"/>
            </a:endParaRPr>
          </a:p>
          <a:p>
            <a:pPr marL="171450" indent="-171450" fontAlgn="auto">
              <a:spcBef>
                <a:spcPts val="0"/>
              </a:spcBef>
              <a:spcAft>
                <a:spcPts val="0"/>
              </a:spcAft>
              <a:buFontTx/>
              <a:buChar char="-"/>
              <a:defRPr/>
            </a:pPr>
            <a:r>
              <a:rPr lang="en-GB" sz="1000" dirty="0" err="1">
                <a:cs typeface="Arial" pitchFamily="34" charset="0"/>
              </a:rPr>
              <a:t>Supporto</a:t>
            </a:r>
            <a:r>
              <a:rPr lang="en-GB" sz="1000" dirty="0">
                <a:cs typeface="Arial" pitchFamily="34" charset="0"/>
              </a:rPr>
              <a:t> </a:t>
            </a:r>
            <a:r>
              <a:rPr lang="en-GB" sz="1000" dirty="0" err="1">
                <a:cs typeface="Arial" pitchFamily="34" charset="0"/>
              </a:rPr>
              <a:t>organizzativo</a:t>
            </a:r>
            <a:endParaRPr lang="en-GB" sz="1000" dirty="0">
              <a:cs typeface="Arial" pitchFamily="34" charset="0"/>
            </a:endParaRPr>
          </a:p>
          <a:p>
            <a:pPr marL="171450" indent="-171450" fontAlgn="auto">
              <a:spcBef>
                <a:spcPts val="0"/>
              </a:spcBef>
              <a:spcAft>
                <a:spcPts val="0"/>
              </a:spcAft>
              <a:buFontTx/>
              <a:buChar char="-"/>
              <a:defRPr/>
            </a:pPr>
            <a:r>
              <a:rPr lang="en-GB" sz="1000" dirty="0" err="1">
                <a:cs typeface="Arial" pitchFamily="34" charset="0"/>
              </a:rPr>
              <a:t>Promozione</a:t>
            </a:r>
            <a:r>
              <a:rPr lang="en-GB" sz="1000" dirty="0">
                <a:cs typeface="Arial" pitchFamily="34" charset="0"/>
              </a:rPr>
              <a:t> e </a:t>
            </a:r>
            <a:r>
              <a:rPr lang="en-GB" sz="1000" dirty="0" err="1">
                <a:cs typeface="Arial" pitchFamily="34" charset="0"/>
              </a:rPr>
              <a:t>sviluppo</a:t>
            </a:r>
            <a:r>
              <a:rPr lang="en-GB" sz="1000" dirty="0">
                <a:cs typeface="Arial" pitchFamily="34" charset="0"/>
              </a:rPr>
              <a:t>  del GPP</a:t>
            </a:r>
          </a:p>
          <a:p>
            <a:pPr marL="171450" indent="-171450" fontAlgn="auto">
              <a:spcBef>
                <a:spcPts val="0"/>
              </a:spcBef>
              <a:spcAft>
                <a:spcPts val="0"/>
              </a:spcAft>
              <a:buFontTx/>
              <a:buChar char="-"/>
              <a:defRPr/>
            </a:pPr>
            <a:r>
              <a:rPr lang="en-GB" sz="1000" dirty="0" err="1">
                <a:cs typeface="Arial" pitchFamily="34" charset="0"/>
              </a:rPr>
              <a:t>Politiche</a:t>
            </a:r>
            <a:r>
              <a:rPr lang="en-GB" sz="1000" dirty="0">
                <a:cs typeface="Arial" pitchFamily="34" charset="0"/>
              </a:rPr>
              <a:t> </a:t>
            </a:r>
            <a:r>
              <a:rPr lang="en-GB" sz="1000" dirty="0" err="1">
                <a:cs typeface="Arial" pitchFamily="34" charset="0"/>
              </a:rPr>
              <a:t>degli</a:t>
            </a:r>
            <a:r>
              <a:rPr lang="en-GB" sz="1000" dirty="0">
                <a:cs typeface="Arial" pitchFamily="34" charset="0"/>
              </a:rPr>
              <a:t> </a:t>
            </a:r>
            <a:r>
              <a:rPr lang="en-GB" sz="1000" dirty="0" err="1">
                <a:cs typeface="Arial" pitchFamily="34" charset="0"/>
              </a:rPr>
              <a:t>acquisti</a:t>
            </a:r>
            <a:endParaRPr lang="en-GB" sz="1000" dirty="0">
              <a:cs typeface="Arial" pitchFamily="34" charset="0"/>
            </a:endParaRPr>
          </a:p>
          <a:p>
            <a:pPr marL="171450" indent="-171450" fontAlgn="auto">
              <a:spcBef>
                <a:spcPts val="0"/>
              </a:spcBef>
              <a:spcAft>
                <a:spcPts val="0"/>
              </a:spcAft>
              <a:buFontTx/>
              <a:buChar char="-"/>
              <a:defRPr/>
            </a:pPr>
            <a:r>
              <a:rPr lang="en-GB" sz="1000" dirty="0" err="1">
                <a:cs typeface="Arial" pitchFamily="34" charset="0"/>
              </a:rPr>
              <a:t>Analisi</a:t>
            </a:r>
            <a:r>
              <a:rPr lang="en-GB" sz="1000" dirty="0">
                <a:cs typeface="Arial" pitchFamily="34" charset="0"/>
              </a:rPr>
              <a:t> </a:t>
            </a:r>
            <a:r>
              <a:rPr lang="en-GB" sz="1000" dirty="0" err="1">
                <a:cs typeface="Arial" pitchFamily="34" charset="0"/>
              </a:rPr>
              <a:t>sistema</a:t>
            </a:r>
            <a:r>
              <a:rPr lang="en-GB" sz="1000" dirty="0">
                <a:cs typeface="Arial" pitchFamily="34" charset="0"/>
              </a:rPr>
              <a:t> di </a:t>
            </a:r>
            <a:r>
              <a:rPr lang="en-GB" sz="1000" dirty="0" err="1">
                <a:cs typeface="Arial" pitchFamily="34" charset="0"/>
              </a:rPr>
              <a:t>gestione</a:t>
            </a:r>
            <a:r>
              <a:rPr lang="en-GB" sz="1000" dirty="0">
                <a:cs typeface="Arial" pitchFamily="34" charset="0"/>
              </a:rPr>
              <a:t> </a:t>
            </a:r>
            <a:r>
              <a:rPr lang="en-GB" sz="1000" dirty="0" err="1">
                <a:cs typeface="Arial" pitchFamily="34" charset="0"/>
              </a:rPr>
              <a:t>degli</a:t>
            </a:r>
            <a:r>
              <a:rPr lang="en-GB" sz="1000" dirty="0">
                <a:cs typeface="Arial" pitchFamily="34" charset="0"/>
              </a:rPr>
              <a:t> </a:t>
            </a:r>
            <a:r>
              <a:rPr lang="en-GB" sz="1000" dirty="0" err="1">
                <a:cs typeface="Arial" pitchFamily="34" charset="0"/>
              </a:rPr>
              <a:t>scarti</a:t>
            </a:r>
            <a:endParaRPr lang="en-GB" sz="1000" dirty="0">
              <a:cs typeface="Arial" pitchFamily="34" charset="0"/>
            </a:endParaRPr>
          </a:p>
        </p:txBody>
      </p:sp>
      <p:sp>
        <p:nvSpPr>
          <p:cNvPr id="67" name="CasellaDiTesto 66"/>
          <p:cNvSpPr txBox="1"/>
          <p:nvPr/>
        </p:nvSpPr>
        <p:spPr>
          <a:xfrm>
            <a:off x="107950" y="4581525"/>
            <a:ext cx="2301875" cy="862013"/>
          </a:xfrm>
          <a:prstGeom prst="rect">
            <a:avLst/>
          </a:prstGeom>
          <a:ln/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000" b="1" dirty="0">
                <a:solidFill>
                  <a:srgbClr val="0070C0"/>
                </a:solidFill>
                <a:cs typeface="Arial" pitchFamily="34" charset="0"/>
              </a:rPr>
              <a:t>ISTVAP</a:t>
            </a:r>
            <a:r>
              <a:rPr lang="en-GB" sz="1000" b="1" dirty="0">
                <a:cs typeface="Arial" pitchFamily="34" charset="0"/>
              </a:rPr>
              <a:t> </a:t>
            </a:r>
            <a:r>
              <a:rPr lang="en-GB" sz="1000" dirty="0">
                <a:cs typeface="Arial" pitchFamily="34" charset="0"/>
              </a:rPr>
              <a:t>(</a:t>
            </a:r>
            <a:r>
              <a:rPr lang="en-GB" sz="1000" dirty="0" err="1">
                <a:cs typeface="Arial" pitchFamily="34" charset="0"/>
              </a:rPr>
              <a:t>Istituto</a:t>
            </a:r>
            <a:r>
              <a:rPr lang="en-GB" sz="1000" dirty="0">
                <a:cs typeface="Arial" pitchFamily="34" charset="0"/>
              </a:rPr>
              <a:t> per la </a:t>
            </a:r>
            <a:r>
              <a:rPr lang="en-GB" sz="1000" dirty="0" err="1">
                <a:cs typeface="Arial" pitchFamily="34" charset="0"/>
              </a:rPr>
              <a:t>Tutela</a:t>
            </a:r>
            <a:r>
              <a:rPr lang="en-GB" sz="1000" dirty="0">
                <a:cs typeface="Arial" pitchFamily="34" charset="0"/>
              </a:rPr>
              <a:t>  e </a:t>
            </a:r>
            <a:r>
              <a:rPr lang="en-GB" sz="1000" dirty="0" err="1">
                <a:cs typeface="Arial" pitchFamily="34" charset="0"/>
              </a:rPr>
              <a:t>Valoriz-zazione</a:t>
            </a:r>
            <a:r>
              <a:rPr lang="en-GB" sz="1000" dirty="0">
                <a:cs typeface="Arial" pitchFamily="34" charset="0"/>
              </a:rPr>
              <a:t> </a:t>
            </a:r>
            <a:r>
              <a:rPr lang="en-GB" sz="1000" dirty="0" err="1">
                <a:cs typeface="Arial" pitchFamily="34" charset="0"/>
              </a:rPr>
              <a:t>dell’Agricoltura</a:t>
            </a:r>
            <a:r>
              <a:rPr lang="en-GB" sz="1000" dirty="0">
                <a:cs typeface="Arial" pitchFamily="34" charset="0"/>
              </a:rPr>
              <a:t> </a:t>
            </a:r>
            <a:r>
              <a:rPr lang="en-GB" sz="1000" dirty="0" err="1">
                <a:cs typeface="Arial" pitchFamily="34" charset="0"/>
              </a:rPr>
              <a:t>Periurbana</a:t>
            </a:r>
            <a:r>
              <a:rPr lang="en-GB" sz="1000" dirty="0">
                <a:cs typeface="Arial" pitchFamily="34" charset="0"/>
              </a:rPr>
              <a:t>)</a:t>
            </a:r>
            <a:endParaRPr lang="en-GB" sz="1000" baseline="30000" dirty="0">
              <a:cs typeface="Arial" pitchFamily="34" charset="0"/>
            </a:endParaRPr>
          </a:p>
          <a:p>
            <a:pPr marL="171450" indent="-171450" fontAlgn="auto">
              <a:spcBef>
                <a:spcPts val="0"/>
              </a:spcBef>
              <a:spcAft>
                <a:spcPts val="0"/>
              </a:spcAft>
              <a:buFontTx/>
              <a:buChar char="-"/>
              <a:defRPr/>
            </a:pPr>
            <a:r>
              <a:rPr lang="en-GB" sz="1000" dirty="0" err="1">
                <a:cs typeface="Arial" pitchFamily="34" charset="0"/>
              </a:rPr>
              <a:t>Supporto</a:t>
            </a:r>
            <a:r>
              <a:rPr lang="en-GB" sz="1000" dirty="0">
                <a:cs typeface="Arial" pitchFamily="34" charset="0"/>
              </a:rPr>
              <a:t> </a:t>
            </a:r>
            <a:r>
              <a:rPr lang="en-GB" sz="1000" dirty="0" err="1">
                <a:cs typeface="Arial" pitchFamily="34" charset="0"/>
              </a:rPr>
              <a:t>organizzativo</a:t>
            </a:r>
            <a:endParaRPr lang="en-GB" sz="1000" dirty="0">
              <a:cs typeface="Arial" pitchFamily="34" charset="0"/>
            </a:endParaRPr>
          </a:p>
          <a:p>
            <a:pPr marL="171450" indent="-171450" fontAlgn="auto">
              <a:spcBef>
                <a:spcPts val="0"/>
              </a:spcBef>
              <a:spcAft>
                <a:spcPts val="0"/>
              </a:spcAft>
              <a:buFontTx/>
              <a:buChar char="-"/>
              <a:defRPr/>
            </a:pPr>
            <a:r>
              <a:rPr lang="en-GB" sz="1000" dirty="0" err="1">
                <a:cs typeface="Arial" pitchFamily="34" charset="0"/>
              </a:rPr>
              <a:t>Promozione</a:t>
            </a:r>
            <a:r>
              <a:rPr lang="en-GB" sz="1000" dirty="0">
                <a:cs typeface="Arial" pitchFamily="34" charset="0"/>
              </a:rPr>
              <a:t> </a:t>
            </a:r>
            <a:r>
              <a:rPr lang="en-GB" sz="1000" dirty="0" err="1">
                <a:cs typeface="Arial" pitchFamily="34" charset="0"/>
              </a:rPr>
              <a:t>dell’offerta</a:t>
            </a:r>
            <a:r>
              <a:rPr lang="en-GB" sz="1000" dirty="0">
                <a:cs typeface="Arial" pitchFamily="34" charset="0"/>
              </a:rPr>
              <a:t> </a:t>
            </a:r>
            <a:r>
              <a:rPr lang="en-GB" sz="1000" dirty="0" err="1">
                <a:cs typeface="Arial" pitchFamily="34" charset="0"/>
              </a:rPr>
              <a:t>collettiva</a:t>
            </a:r>
            <a:r>
              <a:rPr lang="en-GB" sz="1000" dirty="0">
                <a:cs typeface="Arial" pitchFamily="34" charset="0"/>
              </a:rPr>
              <a:t> </a:t>
            </a:r>
            <a:r>
              <a:rPr lang="en-GB" sz="1000" dirty="0" err="1">
                <a:cs typeface="Arial" pitchFamily="34" charset="0"/>
              </a:rPr>
              <a:t>dedicata</a:t>
            </a:r>
            <a:r>
              <a:rPr lang="en-GB" sz="1000" dirty="0">
                <a:cs typeface="Arial" pitchFamily="34" charset="0"/>
              </a:rPr>
              <a:t> al </a:t>
            </a:r>
            <a:r>
              <a:rPr lang="en-GB" sz="1000" dirty="0" err="1">
                <a:cs typeface="Arial" pitchFamily="34" charset="0"/>
              </a:rPr>
              <a:t>sistema</a:t>
            </a:r>
            <a:r>
              <a:rPr lang="en-GB" sz="1000" dirty="0">
                <a:cs typeface="Arial" pitchFamily="34" charset="0"/>
              </a:rPr>
              <a:t> </a:t>
            </a:r>
            <a:r>
              <a:rPr lang="en-GB" sz="1000" dirty="0" err="1">
                <a:cs typeface="Arial" pitchFamily="34" charset="0"/>
              </a:rPr>
              <a:t>della</a:t>
            </a:r>
            <a:r>
              <a:rPr lang="en-GB" sz="1000" dirty="0">
                <a:cs typeface="Arial" pitchFamily="34" charset="0"/>
              </a:rPr>
              <a:t> </a:t>
            </a:r>
            <a:r>
              <a:rPr lang="en-GB" sz="1000" dirty="0" err="1">
                <a:cs typeface="Arial" pitchFamily="34" charset="0"/>
              </a:rPr>
              <a:t>ristorazione</a:t>
            </a:r>
            <a:endParaRPr lang="en-GB" sz="1000" dirty="0">
              <a:cs typeface="Arial" pitchFamily="34" charset="0"/>
            </a:endParaRPr>
          </a:p>
        </p:txBody>
      </p:sp>
      <p:sp>
        <p:nvSpPr>
          <p:cNvPr id="68" name="CasellaDiTesto 67"/>
          <p:cNvSpPr txBox="1"/>
          <p:nvPr/>
        </p:nvSpPr>
        <p:spPr>
          <a:xfrm>
            <a:off x="2773363" y="2420938"/>
            <a:ext cx="2303462" cy="708025"/>
          </a:xfrm>
          <a:prstGeom prst="rect">
            <a:avLst/>
          </a:prstGeom>
          <a:ln/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000" b="1" dirty="0">
                <a:solidFill>
                  <a:srgbClr val="0070C0"/>
                </a:solidFill>
                <a:cs typeface="Arial" pitchFamily="34" charset="0"/>
              </a:rPr>
              <a:t>Compass Group</a:t>
            </a:r>
            <a:endParaRPr lang="en-GB" sz="1000" b="1" baseline="30000" dirty="0">
              <a:solidFill>
                <a:srgbClr val="0070C0"/>
              </a:solidFill>
              <a:cs typeface="Arial" pitchFamily="34" charset="0"/>
            </a:endParaRPr>
          </a:p>
          <a:p>
            <a:pPr marL="171450" indent="-171450" fontAlgn="auto">
              <a:spcBef>
                <a:spcPts val="0"/>
              </a:spcBef>
              <a:spcAft>
                <a:spcPts val="0"/>
              </a:spcAft>
              <a:buFontTx/>
              <a:buChar char="-"/>
              <a:defRPr/>
            </a:pPr>
            <a:r>
              <a:rPr lang="en-GB" sz="1000" dirty="0" err="1">
                <a:cs typeface="Arial" pitchFamily="34" charset="0"/>
              </a:rPr>
              <a:t>Supporto</a:t>
            </a:r>
            <a:r>
              <a:rPr lang="en-GB" sz="1000" dirty="0">
                <a:cs typeface="Arial" pitchFamily="34" charset="0"/>
              </a:rPr>
              <a:t> </a:t>
            </a:r>
            <a:r>
              <a:rPr lang="en-GB" sz="1000" dirty="0" err="1">
                <a:cs typeface="Arial" pitchFamily="34" charset="0"/>
              </a:rPr>
              <a:t>organizzativo</a:t>
            </a:r>
            <a:endParaRPr lang="en-GB" sz="1000" dirty="0">
              <a:cs typeface="Arial" pitchFamily="34" charset="0"/>
            </a:endParaRPr>
          </a:p>
          <a:p>
            <a:pPr marL="171450" indent="-171450" fontAlgn="auto">
              <a:spcBef>
                <a:spcPts val="0"/>
              </a:spcBef>
              <a:spcAft>
                <a:spcPts val="0"/>
              </a:spcAft>
              <a:buFontTx/>
              <a:buChar char="-"/>
              <a:defRPr/>
            </a:pPr>
            <a:r>
              <a:rPr lang="en-GB" sz="1000" dirty="0" err="1">
                <a:cs typeface="Arial" pitchFamily="34" charset="0"/>
              </a:rPr>
              <a:t>Politiche</a:t>
            </a:r>
            <a:r>
              <a:rPr lang="en-GB" sz="1000" dirty="0">
                <a:cs typeface="Arial" pitchFamily="34" charset="0"/>
              </a:rPr>
              <a:t> </a:t>
            </a:r>
            <a:r>
              <a:rPr lang="en-GB" sz="1000" dirty="0" err="1">
                <a:cs typeface="Arial" pitchFamily="34" charset="0"/>
              </a:rPr>
              <a:t>degli</a:t>
            </a:r>
            <a:r>
              <a:rPr lang="en-GB" sz="1000" dirty="0">
                <a:cs typeface="Arial" pitchFamily="34" charset="0"/>
              </a:rPr>
              <a:t> </a:t>
            </a:r>
            <a:r>
              <a:rPr lang="en-GB" sz="1000" dirty="0" err="1">
                <a:cs typeface="Arial" pitchFamily="34" charset="0"/>
              </a:rPr>
              <a:t>acquisti</a:t>
            </a:r>
            <a:endParaRPr lang="en-GB" sz="1000" dirty="0">
              <a:cs typeface="Arial" pitchFamily="34" charset="0"/>
            </a:endParaRPr>
          </a:p>
          <a:p>
            <a:pPr marL="171450" indent="-171450" fontAlgn="auto">
              <a:spcBef>
                <a:spcPts val="0"/>
              </a:spcBef>
              <a:spcAft>
                <a:spcPts val="0"/>
              </a:spcAft>
              <a:buFontTx/>
              <a:buChar char="-"/>
              <a:defRPr/>
            </a:pPr>
            <a:r>
              <a:rPr lang="en-GB" sz="1000" dirty="0" err="1">
                <a:cs typeface="Arial" pitchFamily="34" charset="0"/>
              </a:rPr>
              <a:t>Analisi</a:t>
            </a:r>
            <a:r>
              <a:rPr lang="en-GB" sz="1000" dirty="0">
                <a:cs typeface="Arial" pitchFamily="34" charset="0"/>
              </a:rPr>
              <a:t> </a:t>
            </a:r>
            <a:r>
              <a:rPr lang="en-GB" sz="1000" dirty="0" err="1">
                <a:cs typeface="Arial" pitchFamily="34" charset="0"/>
              </a:rPr>
              <a:t>sistema</a:t>
            </a:r>
            <a:r>
              <a:rPr lang="en-GB" sz="1000" dirty="0">
                <a:cs typeface="Arial" pitchFamily="34" charset="0"/>
              </a:rPr>
              <a:t> di </a:t>
            </a:r>
            <a:r>
              <a:rPr lang="en-GB" sz="1000" dirty="0" err="1">
                <a:cs typeface="Arial" pitchFamily="34" charset="0"/>
              </a:rPr>
              <a:t>gestione</a:t>
            </a:r>
            <a:r>
              <a:rPr lang="en-GB" sz="1000" dirty="0">
                <a:cs typeface="Arial" pitchFamily="34" charset="0"/>
              </a:rPr>
              <a:t> </a:t>
            </a:r>
            <a:r>
              <a:rPr lang="en-GB" sz="1000" dirty="0" err="1">
                <a:cs typeface="Arial" pitchFamily="34" charset="0"/>
              </a:rPr>
              <a:t>degli</a:t>
            </a:r>
            <a:r>
              <a:rPr lang="en-GB" sz="1000" dirty="0">
                <a:cs typeface="Arial" pitchFamily="34" charset="0"/>
              </a:rPr>
              <a:t> </a:t>
            </a:r>
            <a:r>
              <a:rPr lang="en-GB" sz="1000" dirty="0" err="1">
                <a:cs typeface="Arial" pitchFamily="34" charset="0"/>
              </a:rPr>
              <a:t>scarti</a:t>
            </a:r>
            <a:endParaRPr lang="en-GB" sz="1000" dirty="0">
              <a:cs typeface="Arial" pitchFamily="34" charset="0"/>
            </a:endParaRPr>
          </a:p>
        </p:txBody>
      </p:sp>
      <p:sp>
        <p:nvSpPr>
          <p:cNvPr id="69" name="CasellaDiTesto 68"/>
          <p:cNvSpPr txBox="1"/>
          <p:nvPr/>
        </p:nvSpPr>
        <p:spPr>
          <a:xfrm>
            <a:off x="2773363" y="3357563"/>
            <a:ext cx="2303462" cy="1014412"/>
          </a:xfrm>
          <a:prstGeom prst="rect">
            <a:avLst/>
          </a:prstGeom>
          <a:ln/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000" b="1" dirty="0" err="1">
                <a:solidFill>
                  <a:srgbClr val="0070C0"/>
                </a:solidFill>
                <a:cs typeface="Arial" pitchFamily="34" charset="0"/>
              </a:rPr>
              <a:t>Progetti</a:t>
            </a:r>
            <a:r>
              <a:rPr lang="en-GB" sz="1000" b="1" dirty="0">
                <a:solidFill>
                  <a:srgbClr val="0070C0"/>
                </a:solidFill>
                <a:cs typeface="Arial" pitchFamily="34" charset="0"/>
              </a:rPr>
              <a:t> e </a:t>
            </a:r>
            <a:r>
              <a:rPr lang="en-GB" sz="1000" b="1" dirty="0" err="1">
                <a:solidFill>
                  <a:srgbClr val="0070C0"/>
                </a:solidFill>
                <a:cs typeface="Arial" pitchFamily="34" charset="0"/>
              </a:rPr>
              <a:t>Soluzioni</a:t>
            </a:r>
            <a:endParaRPr lang="en-GB" sz="1000" b="1" baseline="30000" dirty="0">
              <a:solidFill>
                <a:srgbClr val="0070C0"/>
              </a:solidFill>
              <a:cs typeface="Arial" pitchFamily="34" charset="0"/>
            </a:endParaRPr>
          </a:p>
          <a:p>
            <a:pPr marL="171450" indent="-171450" fontAlgn="auto">
              <a:spcBef>
                <a:spcPts val="0"/>
              </a:spcBef>
              <a:spcAft>
                <a:spcPts val="0"/>
              </a:spcAft>
              <a:buFontTx/>
              <a:buChar char="-"/>
              <a:defRPr/>
            </a:pPr>
            <a:r>
              <a:rPr lang="en-GB" sz="1000" dirty="0" err="1">
                <a:cs typeface="Arial" pitchFamily="34" charset="0"/>
              </a:rPr>
              <a:t>Supporto</a:t>
            </a:r>
            <a:r>
              <a:rPr lang="en-GB" sz="1000" dirty="0">
                <a:cs typeface="Arial" pitchFamily="34" charset="0"/>
              </a:rPr>
              <a:t> </a:t>
            </a:r>
            <a:r>
              <a:rPr lang="en-GB" sz="1000" dirty="0" err="1">
                <a:cs typeface="Arial" pitchFamily="34" charset="0"/>
              </a:rPr>
              <a:t>organizzativo</a:t>
            </a:r>
            <a:endParaRPr lang="en-GB" sz="1000" dirty="0">
              <a:cs typeface="Arial" pitchFamily="34" charset="0"/>
            </a:endParaRPr>
          </a:p>
          <a:p>
            <a:pPr marL="171450" indent="-171450" fontAlgn="auto">
              <a:spcBef>
                <a:spcPts val="0"/>
              </a:spcBef>
              <a:spcAft>
                <a:spcPts val="0"/>
              </a:spcAft>
              <a:buFontTx/>
              <a:buChar char="-"/>
              <a:defRPr/>
            </a:pPr>
            <a:r>
              <a:rPr lang="en-GB" sz="1000" dirty="0" err="1">
                <a:cs typeface="Arial" pitchFamily="34" charset="0"/>
              </a:rPr>
              <a:t>Sviluppo</a:t>
            </a:r>
            <a:r>
              <a:rPr lang="en-GB" sz="1000" dirty="0">
                <a:cs typeface="Arial" pitchFamily="34" charset="0"/>
              </a:rPr>
              <a:t> di software </a:t>
            </a:r>
            <a:r>
              <a:rPr lang="en-GB" sz="1000" dirty="0" err="1">
                <a:cs typeface="Arial" pitchFamily="34" charset="0"/>
              </a:rPr>
              <a:t>dedicati</a:t>
            </a:r>
            <a:r>
              <a:rPr lang="en-GB" sz="1000" dirty="0">
                <a:cs typeface="Arial" pitchFamily="34" charset="0"/>
              </a:rPr>
              <a:t> </a:t>
            </a:r>
            <a:r>
              <a:rPr lang="en-GB" sz="1000" dirty="0" err="1">
                <a:cs typeface="Arial" pitchFamily="34" charset="0"/>
              </a:rPr>
              <a:t>alla</a:t>
            </a:r>
            <a:r>
              <a:rPr lang="en-GB" sz="1000" dirty="0">
                <a:cs typeface="Arial" pitchFamily="34" charset="0"/>
              </a:rPr>
              <a:t> </a:t>
            </a:r>
            <a:r>
              <a:rPr lang="en-GB" sz="1000" dirty="0" err="1">
                <a:cs typeface="Arial" pitchFamily="34" charset="0"/>
              </a:rPr>
              <a:t>valutazione</a:t>
            </a:r>
            <a:r>
              <a:rPr lang="en-GB" sz="1000" dirty="0">
                <a:cs typeface="Arial" pitchFamily="34" charset="0"/>
              </a:rPr>
              <a:t> di </a:t>
            </a:r>
            <a:r>
              <a:rPr lang="en-GB" sz="1000" dirty="0" err="1">
                <a:cs typeface="Arial" pitchFamily="34" charset="0"/>
              </a:rPr>
              <a:t>parametri</a:t>
            </a:r>
            <a:r>
              <a:rPr lang="en-GB" sz="1000" dirty="0">
                <a:cs typeface="Arial" pitchFamily="34" charset="0"/>
              </a:rPr>
              <a:t> </a:t>
            </a:r>
            <a:r>
              <a:rPr lang="en-GB" sz="1000" dirty="0" err="1">
                <a:cs typeface="Arial" pitchFamily="34" charset="0"/>
              </a:rPr>
              <a:t>relativi</a:t>
            </a:r>
            <a:r>
              <a:rPr lang="en-GB" sz="1000" dirty="0">
                <a:cs typeface="Arial" pitchFamily="34" charset="0"/>
              </a:rPr>
              <a:t> a:</a:t>
            </a:r>
          </a:p>
          <a:p>
            <a:pPr marL="628650" lvl="1" indent="-171450" fontAlgn="auto">
              <a:spcBef>
                <a:spcPts val="0"/>
              </a:spcBef>
              <a:spcAft>
                <a:spcPts val="0"/>
              </a:spcAft>
              <a:buFontTx/>
              <a:buChar char="-"/>
              <a:defRPr/>
            </a:pPr>
            <a:r>
              <a:rPr lang="en-GB" sz="1000" dirty="0" err="1">
                <a:cs typeface="Arial" pitchFamily="34" charset="0"/>
              </a:rPr>
              <a:t>qualità</a:t>
            </a:r>
            <a:r>
              <a:rPr lang="en-GB" sz="1000" dirty="0">
                <a:cs typeface="Arial" pitchFamily="34" charset="0"/>
              </a:rPr>
              <a:t> del </a:t>
            </a:r>
            <a:r>
              <a:rPr lang="en-GB" sz="1000" dirty="0" err="1">
                <a:cs typeface="Arial" pitchFamily="34" charset="0"/>
              </a:rPr>
              <a:t>servizio</a:t>
            </a:r>
            <a:endParaRPr lang="en-GB" sz="1000" dirty="0">
              <a:cs typeface="Arial" pitchFamily="34" charset="0"/>
            </a:endParaRPr>
          </a:p>
          <a:p>
            <a:pPr marL="628650" lvl="1" indent="-171450" fontAlgn="auto">
              <a:spcBef>
                <a:spcPts val="0"/>
              </a:spcBef>
              <a:spcAft>
                <a:spcPts val="0"/>
              </a:spcAft>
              <a:buFontTx/>
              <a:buChar char="-"/>
              <a:defRPr/>
            </a:pPr>
            <a:r>
              <a:rPr lang="en-GB" sz="1000" dirty="0" err="1">
                <a:cs typeface="Arial" pitchFamily="34" charset="0"/>
              </a:rPr>
              <a:t>tipologia</a:t>
            </a:r>
            <a:r>
              <a:rPr lang="en-GB" sz="1000" dirty="0">
                <a:cs typeface="Arial" pitchFamily="34" charset="0"/>
              </a:rPr>
              <a:t> e </a:t>
            </a:r>
            <a:r>
              <a:rPr lang="en-GB" sz="1000" dirty="0" err="1">
                <a:cs typeface="Arial" pitchFamily="34" charset="0"/>
              </a:rPr>
              <a:t>volumi</a:t>
            </a:r>
            <a:r>
              <a:rPr lang="en-GB" sz="1000" dirty="0">
                <a:cs typeface="Arial" pitchFamily="34" charset="0"/>
              </a:rPr>
              <a:t> d. </a:t>
            </a:r>
            <a:r>
              <a:rPr lang="en-GB" sz="1000" dirty="0" err="1">
                <a:cs typeface="Arial" pitchFamily="34" charset="0"/>
              </a:rPr>
              <a:t>scarti</a:t>
            </a:r>
            <a:endParaRPr lang="en-GB" sz="1000" dirty="0">
              <a:cs typeface="Arial" pitchFamily="34" charset="0"/>
            </a:endParaRPr>
          </a:p>
        </p:txBody>
      </p:sp>
      <p:sp>
        <p:nvSpPr>
          <p:cNvPr id="71" name="CasellaDiTesto 70"/>
          <p:cNvSpPr txBox="1"/>
          <p:nvPr/>
        </p:nvSpPr>
        <p:spPr>
          <a:xfrm>
            <a:off x="2773363" y="4583113"/>
            <a:ext cx="2303462" cy="862012"/>
          </a:xfrm>
          <a:prstGeom prst="rect">
            <a:avLst/>
          </a:prstGeom>
          <a:ln/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000" b="1" dirty="0">
                <a:solidFill>
                  <a:srgbClr val="0070C0"/>
                </a:solidFill>
                <a:cs typeface="Arial" pitchFamily="34" charset="0"/>
              </a:rPr>
              <a:t>ACU</a:t>
            </a:r>
            <a:r>
              <a:rPr lang="en-GB" sz="1000" b="1" dirty="0">
                <a:cs typeface="Arial" pitchFamily="34" charset="0"/>
              </a:rPr>
              <a:t> </a:t>
            </a:r>
            <a:r>
              <a:rPr lang="en-GB" sz="1000" dirty="0">
                <a:cs typeface="Arial" pitchFamily="34" charset="0"/>
              </a:rPr>
              <a:t>(</a:t>
            </a:r>
            <a:r>
              <a:rPr lang="en-GB" sz="1000" dirty="0" err="1">
                <a:cs typeface="Arial" pitchFamily="34" charset="0"/>
              </a:rPr>
              <a:t>Associazione</a:t>
            </a:r>
            <a:r>
              <a:rPr lang="en-GB" sz="1000" dirty="0">
                <a:cs typeface="Arial" pitchFamily="34" charset="0"/>
              </a:rPr>
              <a:t> </a:t>
            </a:r>
            <a:r>
              <a:rPr lang="en-GB" sz="1000" dirty="0" err="1">
                <a:cs typeface="Arial" pitchFamily="34" charset="0"/>
              </a:rPr>
              <a:t>Consumatori</a:t>
            </a:r>
            <a:r>
              <a:rPr lang="en-GB" sz="1000" dirty="0">
                <a:cs typeface="Arial" pitchFamily="34" charset="0"/>
              </a:rPr>
              <a:t> </a:t>
            </a:r>
            <a:r>
              <a:rPr lang="en-GB" sz="1000" dirty="0" err="1">
                <a:cs typeface="Arial" pitchFamily="34" charset="0"/>
              </a:rPr>
              <a:t>Utenti</a:t>
            </a:r>
            <a:r>
              <a:rPr lang="en-GB" sz="1000" dirty="0">
                <a:cs typeface="Arial" pitchFamily="34" charset="0"/>
              </a:rPr>
              <a:t>) – </a:t>
            </a:r>
            <a:r>
              <a:rPr lang="en-GB" sz="1000" b="1" dirty="0" err="1">
                <a:cs typeface="Arial" pitchFamily="34" charset="0"/>
              </a:rPr>
              <a:t>Sede</a:t>
            </a:r>
            <a:r>
              <a:rPr lang="en-GB" sz="1000" b="1" dirty="0">
                <a:cs typeface="Arial" pitchFamily="34" charset="0"/>
              </a:rPr>
              <a:t> </a:t>
            </a:r>
            <a:r>
              <a:rPr lang="en-GB" sz="1000" b="1" dirty="0" err="1">
                <a:cs typeface="Arial" pitchFamily="34" charset="0"/>
              </a:rPr>
              <a:t>regionale</a:t>
            </a:r>
            <a:r>
              <a:rPr lang="en-GB" sz="1000" b="1" dirty="0">
                <a:cs typeface="Arial" pitchFamily="34" charset="0"/>
              </a:rPr>
              <a:t> </a:t>
            </a:r>
            <a:r>
              <a:rPr lang="en-GB" sz="1000" b="1" dirty="0" err="1">
                <a:cs typeface="Arial" pitchFamily="34" charset="0"/>
              </a:rPr>
              <a:t>della</a:t>
            </a:r>
            <a:r>
              <a:rPr lang="en-GB" sz="1000" b="1" dirty="0">
                <a:cs typeface="Arial" pitchFamily="34" charset="0"/>
              </a:rPr>
              <a:t> </a:t>
            </a:r>
            <a:r>
              <a:rPr lang="en-GB" sz="1000" b="1" dirty="0" err="1">
                <a:cs typeface="Arial" pitchFamily="34" charset="0"/>
              </a:rPr>
              <a:t>Lombardia</a:t>
            </a:r>
            <a:endParaRPr lang="en-GB" sz="1000" b="1" baseline="30000" dirty="0">
              <a:cs typeface="Arial" pitchFamily="34" charset="0"/>
            </a:endParaRPr>
          </a:p>
          <a:p>
            <a:pPr marL="171450" indent="-171450" fontAlgn="auto">
              <a:spcBef>
                <a:spcPts val="0"/>
              </a:spcBef>
              <a:spcAft>
                <a:spcPts val="0"/>
              </a:spcAft>
              <a:buFontTx/>
              <a:buChar char="-"/>
              <a:defRPr/>
            </a:pPr>
            <a:r>
              <a:rPr lang="en-GB" sz="1000" dirty="0" err="1">
                <a:cs typeface="Arial" pitchFamily="34" charset="0"/>
              </a:rPr>
              <a:t>Supporto</a:t>
            </a:r>
            <a:r>
              <a:rPr lang="en-GB" sz="1000" dirty="0">
                <a:cs typeface="Arial" pitchFamily="34" charset="0"/>
              </a:rPr>
              <a:t> </a:t>
            </a:r>
            <a:r>
              <a:rPr lang="en-GB" sz="1000" dirty="0" err="1">
                <a:cs typeface="Arial" pitchFamily="34" charset="0"/>
              </a:rPr>
              <a:t>organizzativo</a:t>
            </a:r>
            <a:endParaRPr lang="en-GB" sz="1000" dirty="0">
              <a:cs typeface="Arial" pitchFamily="34" charset="0"/>
            </a:endParaRPr>
          </a:p>
          <a:p>
            <a:pPr marL="171450" indent="-171450" fontAlgn="auto">
              <a:spcBef>
                <a:spcPts val="0"/>
              </a:spcBef>
              <a:spcAft>
                <a:spcPts val="0"/>
              </a:spcAft>
              <a:buFontTx/>
              <a:buChar char="-"/>
              <a:defRPr/>
            </a:pPr>
            <a:r>
              <a:rPr lang="en-GB" sz="1000" dirty="0" err="1">
                <a:cs typeface="Arial" pitchFamily="34" charset="0"/>
              </a:rPr>
              <a:t>Promozione</a:t>
            </a:r>
            <a:r>
              <a:rPr lang="en-GB" sz="1000" dirty="0">
                <a:cs typeface="Arial" pitchFamily="34" charset="0"/>
              </a:rPr>
              <a:t> e </a:t>
            </a:r>
            <a:r>
              <a:rPr lang="en-GB" sz="1000" dirty="0" err="1">
                <a:cs typeface="Arial" pitchFamily="34" charset="0"/>
              </a:rPr>
              <a:t>sviluppo</a:t>
            </a:r>
            <a:r>
              <a:rPr lang="en-GB" sz="1000" dirty="0">
                <a:cs typeface="Arial" pitchFamily="34" charset="0"/>
              </a:rPr>
              <a:t>  di </a:t>
            </a:r>
            <a:r>
              <a:rPr lang="en-GB" sz="1000" dirty="0" err="1">
                <a:cs typeface="Arial" pitchFamily="34" charset="0"/>
              </a:rPr>
              <a:t>politiche</a:t>
            </a:r>
            <a:r>
              <a:rPr lang="en-GB" sz="1000" dirty="0">
                <a:cs typeface="Arial" pitchFamily="34" charset="0"/>
              </a:rPr>
              <a:t> di </a:t>
            </a:r>
            <a:r>
              <a:rPr lang="en-GB" sz="1000" dirty="0" err="1">
                <a:cs typeface="Arial" pitchFamily="34" charset="0"/>
              </a:rPr>
              <a:t>sensibilizzazione</a:t>
            </a:r>
            <a:r>
              <a:rPr lang="en-GB" sz="1000" dirty="0">
                <a:cs typeface="Arial" pitchFamily="34" charset="0"/>
              </a:rPr>
              <a:t> </a:t>
            </a:r>
            <a:r>
              <a:rPr lang="en-GB" sz="1000" dirty="0" err="1">
                <a:cs typeface="Arial" pitchFamily="34" charset="0"/>
              </a:rPr>
              <a:t>dei</a:t>
            </a:r>
            <a:r>
              <a:rPr lang="en-GB" sz="1000" dirty="0">
                <a:cs typeface="Arial" pitchFamily="34" charset="0"/>
              </a:rPr>
              <a:t> </a:t>
            </a:r>
            <a:r>
              <a:rPr lang="en-GB" sz="1000" dirty="0" err="1">
                <a:cs typeface="Arial" pitchFamily="34" charset="0"/>
              </a:rPr>
              <a:t>consumatori</a:t>
            </a:r>
            <a:endParaRPr lang="en-GB" sz="1000" dirty="0">
              <a:cs typeface="Arial" pitchFamily="34" charset="0"/>
            </a:endParaRPr>
          </a:p>
        </p:txBody>
      </p:sp>
      <p:sp>
        <p:nvSpPr>
          <p:cNvPr id="72" name="CasellaDiTesto 71"/>
          <p:cNvSpPr txBox="1"/>
          <p:nvPr/>
        </p:nvSpPr>
        <p:spPr>
          <a:xfrm>
            <a:off x="5651500" y="1481138"/>
            <a:ext cx="2736850" cy="708025"/>
          </a:xfrm>
          <a:prstGeom prst="rect">
            <a:avLst/>
          </a:prstGeom>
          <a:ln/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000" b="1" dirty="0" err="1">
                <a:solidFill>
                  <a:srgbClr val="0070C0"/>
                </a:solidFill>
                <a:cs typeface="Arial" pitchFamily="34" charset="0"/>
              </a:rPr>
              <a:t>Provincia</a:t>
            </a:r>
            <a:r>
              <a:rPr lang="en-GB" sz="1000" b="1" dirty="0">
                <a:solidFill>
                  <a:srgbClr val="0070C0"/>
                </a:solidFill>
                <a:cs typeface="Arial" pitchFamily="34" charset="0"/>
              </a:rPr>
              <a:t> di Milano </a:t>
            </a:r>
            <a:r>
              <a:rPr lang="en-GB" sz="1000" b="1" dirty="0">
                <a:cs typeface="Arial" pitchFamily="34" charset="0"/>
              </a:rPr>
              <a:t>– Ass. </a:t>
            </a:r>
            <a:r>
              <a:rPr lang="en-GB" sz="1000" b="1" dirty="0" err="1">
                <a:cs typeface="Arial" pitchFamily="34" charset="0"/>
              </a:rPr>
              <a:t>Agricoltura</a:t>
            </a:r>
            <a:endParaRPr lang="en-GB" sz="1000" b="1" baseline="30000" dirty="0">
              <a:cs typeface="Arial" pitchFamily="34" charset="0"/>
            </a:endParaRPr>
          </a:p>
          <a:p>
            <a:pPr marL="171450" indent="-171450" fontAlgn="auto">
              <a:spcBef>
                <a:spcPts val="0"/>
              </a:spcBef>
              <a:spcAft>
                <a:spcPts val="0"/>
              </a:spcAft>
              <a:buFontTx/>
              <a:buChar char="-"/>
              <a:defRPr/>
            </a:pPr>
            <a:r>
              <a:rPr lang="en-GB" sz="1000" dirty="0" err="1">
                <a:cs typeface="Arial" pitchFamily="34" charset="0"/>
              </a:rPr>
              <a:t>Sviluppo</a:t>
            </a:r>
            <a:r>
              <a:rPr lang="en-GB" sz="1000" dirty="0">
                <a:cs typeface="Arial" pitchFamily="34" charset="0"/>
              </a:rPr>
              <a:t> di </a:t>
            </a:r>
            <a:r>
              <a:rPr lang="en-GB" sz="1000" dirty="0" err="1">
                <a:cs typeface="Arial" pitchFamily="34" charset="0"/>
              </a:rPr>
              <a:t>politiche</a:t>
            </a:r>
            <a:r>
              <a:rPr lang="en-GB" sz="1000" dirty="0">
                <a:cs typeface="Arial" pitchFamily="34" charset="0"/>
              </a:rPr>
              <a:t> </a:t>
            </a:r>
            <a:r>
              <a:rPr lang="en-GB" sz="1000" dirty="0" err="1">
                <a:cs typeface="Arial" pitchFamily="34" charset="0"/>
              </a:rPr>
              <a:t>territoriali</a:t>
            </a:r>
            <a:r>
              <a:rPr lang="en-GB" sz="1000" dirty="0">
                <a:cs typeface="Arial" pitchFamily="34" charset="0"/>
              </a:rPr>
              <a:t> </a:t>
            </a:r>
          </a:p>
          <a:p>
            <a:pPr marL="171450" indent="-171450" fontAlgn="auto">
              <a:spcBef>
                <a:spcPts val="0"/>
              </a:spcBef>
              <a:spcAft>
                <a:spcPts val="0"/>
              </a:spcAft>
              <a:buFontTx/>
              <a:buChar char="-"/>
              <a:defRPr/>
            </a:pPr>
            <a:r>
              <a:rPr lang="en-GB" sz="1000" dirty="0" err="1">
                <a:cs typeface="Arial" pitchFamily="34" charset="0"/>
              </a:rPr>
              <a:t>Promozione</a:t>
            </a:r>
            <a:r>
              <a:rPr lang="en-GB" sz="1000" dirty="0">
                <a:cs typeface="Arial" pitchFamily="34" charset="0"/>
              </a:rPr>
              <a:t> e </a:t>
            </a:r>
            <a:r>
              <a:rPr lang="en-GB" sz="1000" dirty="0" err="1">
                <a:cs typeface="Arial" pitchFamily="34" charset="0"/>
              </a:rPr>
              <a:t>sviluppo</a:t>
            </a:r>
            <a:r>
              <a:rPr lang="en-GB" sz="1000" dirty="0">
                <a:cs typeface="Arial" pitchFamily="34" charset="0"/>
              </a:rPr>
              <a:t> di </a:t>
            </a:r>
            <a:r>
              <a:rPr lang="en-GB" sz="1000" dirty="0" err="1">
                <a:cs typeface="Arial" pitchFamily="34" charset="0"/>
              </a:rPr>
              <a:t>sistemi</a:t>
            </a:r>
            <a:r>
              <a:rPr lang="en-GB" sz="1000" dirty="0">
                <a:cs typeface="Arial" pitchFamily="34" charset="0"/>
              </a:rPr>
              <a:t> agro-</a:t>
            </a:r>
            <a:r>
              <a:rPr lang="en-GB" sz="1000" dirty="0" err="1">
                <a:cs typeface="Arial" pitchFamily="34" charset="0"/>
              </a:rPr>
              <a:t>alimentari</a:t>
            </a:r>
            <a:r>
              <a:rPr lang="en-GB" sz="1000" dirty="0">
                <a:cs typeface="Arial" pitchFamily="34" charset="0"/>
              </a:rPr>
              <a:t> </a:t>
            </a:r>
            <a:r>
              <a:rPr lang="en-GB" sz="1000" dirty="0" err="1">
                <a:cs typeface="Arial" pitchFamily="34" charset="0"/>
              </a:rPr>
              <a:t>locali</a:t>
            </a:r>
            <a:r>
              <a:rPr lang="en-GB" sz="1000" dirty="0">
                <a:cs typeface="Arial" pitchFamily="34" charset="0"/>
              </a:rPr>
              <a:t> </a:t>
            </a:r>
            <a:r>
              <a:rPr lang="en-GB" sz="1000" dirty="0" err="1">
                <a:cs typeface="Arial" pitchFamily="34" charset="0"/>
              </a:rPr>
              <a:t>sostenibili</a:t>
            </a:r>
            <a:endParaRPr lang="en-GB" sz="1000" dirty="0">
              <a:cs typeface="Arial" pitchFamily="34" charset="0"/>
            </a:endParaRPr>
          </a:p>
        </p:txBody>
      </p:sp>
      <p:sp>
        <p:nvSpPr>
          <p:cNvPr id="73" name="CasellaDiTesto 72"/>
          <p:cNvSpPr txBox="1"/>
          <p:nvPr/>
        </p:nvSpPr>
        <p:spPr>
          <a:xfrm>
            <a:off x="5651500" y="2422525"/>
            <a:ext cx="2736850" cy="862013"/>
          </a:xfrm>
          <a:prstGeom prst="rect">
            <a:avLst/>
          </a:prstGeom>
          <a:ln/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000" b="1" dirty="0" err="1">
                <a:solidFill>
                  <a:srgbClr val="0070C0"/>
                </a:solidFill>
                <a:cs typeface="Arial" pitchFamily="34" charset="0"/>
              </a:rPr>
              <a:t>Associazioni</a:t>
            </a:r>
            <a:r>
              <a:rPr lang="en-GB" sz="1000" b="1" dirty="0">
                <a:solidFill>
                  <a:srgbClr val="0070C0"/>
                </a:solidFill>
                <a:cs typeface="Arial" pitchFamily="34" charset="0"/>
              </a:rPr>
              <a:t> </a:t>
            </a:r>
            <a:r>
              <a:rPr lang="en-GB" sz="1000" b="1" dirty="0" err="1">
                <a:solidFill>
                  <a:srgbClr val="0070C0"/>
                </a:solidFill>
                <a:cs typeface="Arial" pitchFamily="34" charset="0"/>
              </a:rPr>
              <a:t>Agricoltori</a:t>
            </a:r>
            <a:r>
              <a:rPr lang="en-GB" sz="1000" b="1" dirty="0">
                <a:solidFill>
                  <a:srgbClr val="0070C0"/>
                </a:solidFill>
                <a:cs typeface="Arial" pitchFamily="34" charset="0"/>
              </a:rPr>
              <a:t> </a:t>
            </a:r>
            <a:r>
              <a:rPr lang="en-GB" sz="1000" dirty="0">
                <a:cs typeface="Arial" pitchFamily="34" charset="0"/>
              </a:rPr>
              <a:t>(</a:t>
            </a:r>
            <a:r>
              <a:rPr lang="en-GB" sz="1000" dirty="0" err="1">
                <a:cs typeface="Arial" pitchFamily="34" charset="0"/>
              </a:rPr>
              <a:t>Coldiretti</a:t>
            </a:r>
            <a:r>
              <a:rPr lang="en-GB" sz="1000" dirty="0">
                <a:cs typeface="Arial" pitchFamily="34" charset="0"/>
              </a:rPr>
              <a:t> – CIA – </a:t>
            </a:r>
            <a:r>
              <a:rPr lang="en-GB" sz="1000" dirty="0" err="1">
                <a:cs typeface="Arial" pitchFamily="34" charset="0"/>
              </a:rPr>
              <a:t>ConfAgricoltura</a:t>
            </a:r>
            <a:r>
              <a:rPr lang="en-GB" sz="1000" dirty="0">
                <a:cs typeface="Arial" pitchFamily="34" charset="0"/>
              </a:rPr>
              <a:t> – </a:t>
            </a:r>
            <a:r>
              <a:rPr lang="en-GB" sz="1000" dirty="0" err="1">
                <a:cs typeface="Arial" pitchFamily="34" charset="0"/>
              </a:rPr>
              <a:t>FederBio</a:t>
            </a:r>
            <a:r>
              <a:rPr lang="en-GB" sz="1000" dirty="0">
                <a:cs typeface="Arial" pitchFamily="34" charset="0"/>
              </a:rPr>
              <a:t>/AIAB)</a:t>
            </a:r>
            <a:endParaRPr lang="en-GB" sz="1000" baseline="30000" dirty="0">
              <a:cs typeface="Arial" pitchFamily="34" charset="0"/>
            </a:endParaRPr>
          </a:p>
          <a:p>
            <a:pPr marL="171450" indent="-171450" fontAlgn="auto">
              <a:spcBef>
                <a:spcPts val="0"/>
              </a:spcBef>
              <a:spcAft>
                <a:spcPts val="0"/>
              </a:spcAft>
              <a:buFontTx/>
              <a:buChar char="-"/>
              <a:defRPr/>
            </a:pPr>
            <a:r>
              <a:rPr lang="en-GB" sz="1000" dirty="0" err="1">
                <a:cs typeface="Arial" pitchFamily="34" charset="0"/>
              </a:rPr>
              <a:t>Promozione</a:t>
            </a:r>
            <a:r>
              <a:rPr lang="en-GB" sz="1000" dirty="0">
                <a:cs typeface="Arial" pitchFamily="34" charset="0"/>
              </a:rPr>
              <a:t> </a:t>
            </a:r>
            <a:r>
              <a:rPr lang="en-GB" sz="1000" dirty="0" err="1">
                <a:cs typeface="Arial" pitchFamily="34" charset="0"/>
              </a:rPr>
              <a:t>dell’offerta</a:t>
            </a:r>
            <a:r>
              <a:rPr lang="en-GB" sz="1000" dirty="0">
                <a:cs typeface="Arial" pitchFamily="34" charset="0"/>
              </a:rPr>
              <a:t> </a:t>
            </a:r>
            <a:r>
              <a:rPr lang="en-GB" sz="1000" dirty="0" err="1">
                <a:cs typeface="Arial" pitchFamily="34" charset="0"/>
              </a:rPr>
              <a:t>collettiva</a:t>
            </a:r>
            <a:r>
              <a:rPr lang="en-GB" sz="1000" dirty="0">
                <a:cs typeface="Arial" pitchFamily="34" charset="0"/>
              </a:rPr>
              <a:t> </a:t>
            </a:r>
            <a:r>
              <a:rPr lang="en-GB" sz="1000" dirty="0" err="1">
                <a:cs typeface="Arial" pitchFamily="34" charset="0"/>
              </a:rPr>
              <a:t>dedicata</a:t>
            </a:r>
            <a:r>
              <a:rPr lang="en-GB" sz="1000" dirty="0">
                <a:cs typeface="Arial" pitchFamily="34" charset="0"/>
              </a:rPr>
              <a:t> al </a:t>
            </a:r>
            <a:r>
              <a:rPr lang="en-GB" sz="1000" dirty="0" err="1">
                <a:cs typeface="Arial" pitchFamily="34" charset="0"/>
              </a:rPr>
              <a:t>sistema</a:t>
            </a:r>
            <a:r>
              <a:rPr lang="en-GB" sz="1000" dirty="0">
                <a:cs typeface="Arial" pitchFamily="34" charset="0"/>
              </a:rPr>
              <a:t> </a:t>
            </a:r>
            <a:r>
              <a:rPr lang="en-GB" sz="1000" dirty="0" err="1">
                <a:cs typeface="Arial" pitchFamily="34" charset="0"/>
              </a:rPr>
              <a:t>della</a:t>
            </a:r>
            <a:r>
              <a:rPr lang="en-GB" sz="1000" dirty="0">
                <a:cs typeface="Arial" pitchFamily="34" charset="0"/>
              </a:rPr>
              <a:t> </a:t>
            </a:r>
            <a:r>
              <a:rPr lang="en-GB" sz="1000" dirty="0" err="1">
                <a:cs typeface="Arial" pitchFamily="34" charset="0"/>
              </a:rPr>
              <a:t>ristorazione</a:t>
            </a:r>
            <a:endParaRPr lang="en-GB" sz="1000" dirty="0">
              <a:cs typeface="Arial" pitchFamily="34" charset="0"/>
            </a:endParaRPr>
          </a:p>
          <a:p>
            <a:pPr marL="171450" indent="-171450" fontAlgn="auto">
              <a:spcBef>
                <a:spcPts val="0"/>
              </a:spcBef>
              <a:spcAft>
                <a:spcPts val="0"/>
              </a:spcAft>
              <a:buFontTx/>
              <a:buChar char="-"/>
              <a:defRPr/>
            </a:pPr>
            <a:r>
              <a:rPr lang="en-GB" sz="1000" dirty="0" err="1">
                <a:cs typeface="Arial" pitchFamily="34" charset="0"/>
              </a:rPr>
              <a:t>Formazione</a:t>
            </a:r>
            <a:r>
              <a:rPr lang="en-GB" sz="1000" dirty="0">
                <a:cs typeface="Arial" pitchFamily="34" charset="0"/>
              </a:rPr>
              <a:t> </a:t>
            </a:r>
            <a:r>
              <a:rPr lang="en-GB" sz="1000" dirty="0" err="1">
                <a:cs typeface="Arial" pitchFamily="34" charset="0"/>
              </a:rPr>
              <a:t>degli</a:t>
            </a:r>
            <a:r>
              <a:rPr lang="en-GB" sz="1000" dirty="0">
                <a:cs typeface="Arial" pitchFamily="34" charset="0"/>
              </a:rPr>
              <a:t> </a:t>
            </a:r>
            <a:r>
              <a:rPr lang="en-GB" sz="1000" dirty="0" err="1">
                <a:cs typeface="Arial" pitchFamily="34" charset="0"/>
              </a:rPr>
              <a:t>agricoltori</a:t>
            </a:r>
            <a:endParaRPr lang="en-GB" sz="1000" dirty="0">
              <a:cs typeface="Arial" pitchFamily="34" charset="0"/>
            </a:endParaRPr>
          </a:p>
        </p:txBody>
      </p:sp>
      <p:sp>
        <p:nvSpPr>
          <p:cNvPr id="74" name="CasellaDiTesto 73"/>
          <p:cNvSpPr txBox="1"/>
          <p:nvPr/>
        </p:nvSpPr>
        <p:spPr>
          <a:xfrm>
            <a:off x="5651500" y="3441700"/>
            <a:ext cx="2736850" cy="862013"/>
          </a:xfrm>
          <a:prstGeom prst="rect">
            <a:avLst/>
          </a:prstGeom>
          <a:ln/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000" b="1" dirty="0" err="1">
                <a:solidFill>
                  <a:srgbClr val="0070C0"/>
                </a:solidFill>
                <a:cs typeface="Arial" pitchFamily="34" charset="0"/>
              </a:rPr>
              <a:t>Comune</a:t>
            </a:r>
            <a:r>
              <a:rPr lang="en-GB" sz="1000" b="1" dirty="0">
                <a:solidFill>
                  <a:srgbClr val="0070C0"/>
                </a:solidFill>
                <a:cs typeface="Arial" pitchFamily="34" charset="0"/>
              </a:rPr>
              <a:t> di Milano </a:t>
            </a:r>
            <a:r>
              <a:rPr lang="en-GB" sz="1000" b="1" dirty="0">
                <a:cs typeface="Arial" pitchFamily="34" charset="0"/>
              </a:rPr>
              <a:t>– </a:t>
            </a:r>
            <a:r>
              <a:rPr lang="en-GB" sz="1000" b="1" dirty="0" err="1">
                <a:cs typeface="Arial" pitchFamily="34" charset="0"/>
              </a:rPr>
              <a:t>Commissioni</a:t>
            </a:r>
            <a:r>
              <a:rPr lang="en-GB" sz="1000" b="1" dirty="0">
                <a:cs typeface="Arial" pitchFamily="34" charset="0"/>
              </a:rPr>
              <a:t> </a:t>
            </a:r>
            <a:r>
              <a:rPr lang="en-GB" sz="1000" b="1" dirty="0" err="1">
                <a:cs typeface="Arial" pitchFamily="34" charset="0"/>
              </a:rPr>
              <a:t>Educazione-Istruzione</a:t>
            </a:r>
            <a:r>
              <a:rPr lang="en-GB" sz="1000" b="1" dirty="0">
                <a:cs typeface="Arial" pitchFamily="34" charset="0"/>
              </a:rPr>
              <a:t> e </a:t>
            </a:r>
            <a:r>
              <a:rPr lang="en-GB" sz="1000" b="1" dirty="0" err="1">
                <a:cs typeface="Arial" pitchFamily="34" charset="0"/>
              </a:rPr>
              <a:t>Cultura</a:t>
            </a:r>
            <a:r>
              <a:rPr lang="en-GB" sz="1000" b="1" dirty="0">
                <a:cs typeface="Arial" pitchFamily="34" charset="0"/>
              </a:rPr>
              <a:t>-</a:t>
            </a:r>
            <a:r>
              <a:rPr lang="en-GB" sz="1000" b="1" dirty="0" err="1">
                <a:cs typeface="Arial" pitchFamily="34" charset="0"/>
              </a:rPr>
              <a:t>Moda</a:t>
            </a:r>
            <a:r>
              <a:rPr lang="en-GB" sz="1000" b="1" dirty="0">
                <a:cs typeface="Arial" pitchFamily="34" charset="0"/>
              </a:rPr>
              <a:t>-Design </a:t>
            </a:r>
          </a:p>
          <a:p>
            <a:pPr marL="171450" indent="-171450" fontAlgn="auto">
              <a:spcBef>
                <a:spcPts val="0"/>
              </a:spcBef>
              <a:spcAft>
                <a:spcPts val="0"/>
              </a:spcAft>
              <a:buFontTx/>
              <a:buChar char="-"/>
              <a:defRPr/>
            </a:pPr>
            <a:r>
              <a:rPr lang="en-GB" sz="1000" dirty="0" err="1">
                <a:cs typeface="Arial" pitchFamily="34" charset="0"/>
              </a:rPr>
              <a:t>Sviluppo</a:t>
            </a:r>
            <a:r>
              <a:rPr lang="en-GB" sz="1000" dirty="0">
                <a:cs typeface="Arial" pitchFamily="34" charset="0"/>
              </a:rPr>
              <a:t> di </a:t>
            </a:r>
            <a:r>
              <a:rPr lang="en-GB" sz="1000" dirty="0" err="1">
                <a:cs typeface="Arial" pitchFamily="34" charset="0"/>
              </a:rPr>
              <a:t>politiche</a:t>
            </a:r>
            <a:r>
              <a:rPr lang="en-GB" sz="1000" dirty="0">
                <a:cs typeface="Arial" pitchFamily="34" charset="0"/>
              </a:rPr>
              <a:t> educative </a:t>
            </a:r>
            <a:r>
              <a:rPr lang="en-GB" sz="1000" dirty="0" err="1">
                <a:cs typeface="Arial" pitchFamily="34" charset="0"/>
              </a:rPr>
              <a:t>connesse</a:t>
            </a:r>
            <a:r>
              <a:rPr lang="en-GB" sz="1000" dirty="0">
                <a:cs typeface="Arial" pitchFamily="34" charset="0"/>
              </a:rPr>
              <a:t> al </a:t>
            </a:r>
            <a:r>
              <a:rPr lang="en-GB" sz="1000" dirty="0" err="1">
                <a:cs typeface="Arial" pitchFamily="34" charset="0"/>
              </a:rPr>
              <a:t>sistema</a:t>
            </a:r>
            <a:r>
              <a:rPr lang="en-GB" sz="1000" dirty="0">
                <a:cs typeface="Arial" pitchFamily="34" charset="0"/>
              </a:rPr>
              <a:t> </a:t>
            </a:r>
            <a:r>
              <a:rPr lang="en-GB" sz="1000" dirty="0" err="1">
                <a:cs typeface="Arial" pitchFamily="34" charset="0"/>
              </a:rPr>
              <a:t>della</a:t>
            </a:r>
            <a:r>
              <a:rPr lang="en-GB" sz="1000" dirty="0">
                <a:cs typeface="Arial" pitchFamily="34" charset="0"/>
              </a:rPr>
              <a:t> </a:t>
            </a:r>
            <a:r>
              <a:rPr lang="en-GB" sz="1000" dirty="0" err="1">
                <a:cs typeface="Arial" pitchFamily="34" charset="0"/>
              </a:rPr>
              <a:t>ristorazione</a:t>
            </a:r>
            <a:r>
              <a:rPr lang="en-GB" sz="1000" dirty="0">
                <a:cs typeface="Arial" pitchFamily="34" charset="0"/>
              </a:rPr>
              <a:t> </a:t>
            </a:r>
            <a:r>
              <a:rPr lang="en-GB" sz="1000" dirty="0" err="1">
                <a:cs typeface="Arial" pitchFamily="34" charset="0"/>
              </a:rPr>
              <a:t>pubblica</a:t>
            </a:r>
            <a:endParaRPr lang="en-GB" sz="1000" dirty="0">
              <a:cs typeface="Arial" pitchFamily="34" charset="0"/>
            </a:endParaRPr>
          </a:p>
          <a:p>
            <a:pPr marL="171450" indent="-171450" fontAlgn="auto">
              <a:spcBef>
                <a:spcPts val="0"/>
              </a:spcBef>
              <a:spcAft>
                <a:spcPts val="0"/>
              </a:spcAft>
              <a:buFontTx/>
              <a:buChar char="-"/>
              <a:defRPr/>
            </a:pPr>
            <a:r>
              <a:rPr lang="en-GB" sz="1000" dirty="0" err="1">
                <a:cs typeface="Arial" pitchFamily="34" charset="0"/>
              </a:rPr>
              <a:t>Promozione</a:t>
            </a:r>
            <a:r>
              <a:rPr lang="en-GB" sz="1000" dirty="0">
                <a:cs typeface="Arial" pitchFamily="34" charset="0"/>
              </a:rPr>
              <a:t> di </a:t>
            </a:r>
            <a:r>
              <a:rPr lang="en-GB" sz="1000" dirty="0" err="1">
                <a:cs typeface="Arial" pitchFamily="34" charset="0"/>
              </a:rPr>
              <a:t>nuovi</a:t>
            </a:r>
            <a:r>
              <a:rPr lang="en-GB" sz="1000" dirty="0">
                <a:cs typeface="Arial" pitchFamily="34" charset="0"/>
              </a:rPr>
              <a:t> </a:t>
            </a:r>
            <a:r>
              <a:rPr lang="en-GB" sz="1000" dirty="0" err="1">
                <a:cs typeface="Arial" pitchFamily="34" charset="0"/>
              </a:rPr>
              <a:t>rapporti</a:t>
            </a:r>
            <a:r>
              <a:rPr lang="en-GB" sz="1000" dirty="0">
                <a:cs typeface="Arial" pitchFamily="34" charset="0"/>
              </a:rPr>
              <a:t> </a:t>
            </a:r>
            <a:r>
              <a:rPr lang="en-GB" sz="1000" dirty="0" err="1">
                <a:cs typeface="Arial" pitchFamily="34" charset="0"/>
              </a:rPr>
              <a:t>città-campagna</a:t>
            </a:r>
            <a:endParaRPr lang="en-GB" sz="1000" dirty="0">
              <a:cs typeface="Arial" pitchFamily="34" charset="0"/>
            </a:endParaRPr>
          </a:p>
        </p:txBody>
      </p:sp>
      <p:sp>
        <p:nvSpPr>
          <p:cNvPr id="76" name="CasellaDiTesto 75"/>
          <p:cNvSpPr txBox="1"/>
          <p:nvPr/>
        </p:nvSpPr>
        <p:spPr>
          <a:xfrm>
            <a:off x="5651500" y="4508500"/>
            <a:ext cx="2736850" cy="862013"/>
          </a:xfrm>
          <a:prstGeom prst="rect">
            <a:avLst/>
          </a:prstGeom>
          <a:ln/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000" b="1" dirty="0">
                <a:solidFill>
                  <a:srgbClr val="0070C0"/>
                </a:solidFill>
                <a:cs typeface="Arial" pitchFamily="34" charset="0"/>
              </a:rPr>
              <a:t>AMSA </a:t>
            </a:r>
            <a:r>
              <a:rPr lang="en-GB" sz="1000" dirty="0">
                <a:cs typeface="Arial" pitchFamily="34" charset="0"/>
              </a:rPr>
              <a:t>(</a:t>
            </a:r>
            <a:r>
              <a:rPr lang="en-GB" sz="1000" dirty="0" err="1">
                <a:cs typeface="Arial" pitchFamily="34" charset="0"/>
              </a:rPr>
              <a:t>Azienda</a:t>
            </a:r>
            <a:r>
              <a:rPr lang="en-GB" sz="1000" dirty="0">
                <a:cs typeface="Arial" pitchFamily="34" charset="0"/>
              </a:rPr>
              <a:t> Milanese </a:t>
            </a:r>
            <a:r>
              <a:rPr lang="en-GB" sz="1000" dirty="0" err="1">
                <a:cs typeface="Arial" pitchFamily="34" charset="0"/>
              </a:rPr>
              <a:t>Servizi</a:t>
            </a:r>
            <a:r>
              <a:rPr lang="en-GB" sz="1000" dirty="0">
                <a:cs typeface="Arial" pitchFamily="34" charset="0"/>
              </a:rPr>
              <a:t> </a:t>
            </a:r>
            <a:r>
              <a:rPr lang="en-GB" sz="1000" dirty="0" err="1">
                <a:cs typeface="Arial" pitchFamily="34" charset="0"/>
              </a:rPr>
              <a:t>Ambientali</a:t>
            </a:r>
            <a:r>
              <a:rPr lang="en-GB" sz="1000" dirty="0">
                <a:cs typeface="Arial" pitchFamily="34" charset="0"/>
              </a:rPr>
              <a:t>)</a:t>
            </a:r>
            <a:endParaRPr lang="en-GB" sz="1000" baseline="30000" dirty="0">
              <a:cs typeface="Arial" pitchFamily="34" charset="0"/>
            </a:endParaRPr>
          </a:p>
          <a:p>
            <a:pPr marL="171450" indent="-171450" fontAlgn="auto">
              <a:spcBef>
                <a:spcPts val="0"/>
              </a:spcBef>
              <a:spcAft>
                <a:spcPts val="0"/>
              </a:spcAft>
              <a:buFontTx/>
              <a:buChar char="-"/>
              <a:defRPr/>
            </a:pPr>
            <a:r>
              <a:rPr lang="en-GB" sz="1000" dirty="0" err="1">
                <a:cs typeface="Arial" pitchFamily="34" charset="0"/>
              </a:rPr>
              <a:t>Sviluppo</a:t>
            </a:r>
            <a:r>
              <a:rPr lang="en-GB" sz="1000" dirty="0">
                <a:cs typeface="Arial" pitchFamily="34" charset="0"/>
              </a:rPr>
              <a:t> di </a:t>
            </a:r>
            <a:r>
              <a:rPr lang="en-GB" sz="1000" dirty="0" err="1">
                <a:cs typeface="Arial" pitchFamily="34" charset="0"/>
              </a:rPr>
              <a:t>politiche</a:t>
            </a:r>
            <a:r>
              <a:rPr lang="en-GB" sz="1000" dirty="0">
                <a:cs typeface="Arial" pitchFamily="34" charset="0"/>
              </a:rPr>
              <a:t> di </a:t>
            </a:r>
            <a:r>
              <a:rPr lang="en-GB" sz="1000" dirty="0" err="1">
                <a:cs typeface="Arial" pitchFamily="34" charset="0"/>
              </a:rPr>
              <a:t>gestione</a:t>
            </a:r>
            <a:r>
              <a:rPr lang="en-GB" sz="1000" dirty="0">
                <a:cs typeface="Arial" pitchFamily="34" charset="0"/>
              </a:rPr>
              <a:t> </a:t>
            </a:r>
            <a:r>
              <a:rPr lang="en-GB" sz="1000" dirty="0" err="1">
                <a:cs typeface="Arial" pitchFamily="34" charset="0"/>
              </a:rPr>
              <a:t>degli</a:t>
            </a:r>
            <a:r>
              <a:rPr lang="en-GB" sz="1000" dirty="0">
                <a:cs typeface="Arial" pitchFamily="34" charset="0"/>
              </a:rPr>
              <a:t> </a:t>
            </a:r>
            <a:r>
              <a:rPr lang="en-GB" sz="1000" dirty="0" err="1">
                <a:cs typeface="Arial" pitchFamily="34" charset="0"/>
              </a:rPr>
              <a:t>scarti</a:t>
            </a:r>
            <a:r>
              <a:rPr lang="en-GB" sz="1000" dirty="0">
                <a:cs typeface="Arial" pitchFamily="34" charset="0"/>
              </a:rPr>
              <a:t> orientate </a:t>
            </a:r>
            <a:r>
              <a:rPr lang="en-GB" sz="1000" dirty="0" err="1">
                <a:cs typeface="Arial" pitchFamily="34" charset="0"/>
              </a:rPr>
              <a:t>alla</a:t>
            </a:r>
            <a:r>
              <a:rPr lang="en-GB" sz="1000" dirty="0">
                <a:cs typeface="Arial" pitchFamily="34" charset="0"/>
              </a:rPr>
              <a:t> </a:t>
            </a:r>
            <a:r>
              <a:rPr lang="en-GB" sz="1000" dirty="0" err="1">
                <a:cs typeface="Arial" pitchFamily="34" charset="0"/>
              </a:rPr>
              <a:t>loro</a:t>
            </a:r>
            <a:r>
              <a:rPr lang="en-GB" sz="1000" dirty="0">
                <a:cs typeface="Arial" pitchFamily="34" charset="0"/>
              </a:rPr>
              <a:t> </a:t>
            </a:r>
            <a:r>
              <a:rPr lang="en-GB" sz="1000" dirty="0" err="1">
                <a:cs typeface="Arial" pitchFamily="34" charset="0"/>
              </a:rPr>
              <a:t>valorizzazione</a:t>
            </a:r>
            <a:endParaRPr lang="en-GB" sz="1000" dirty="0">
              <a:cs typeface="Arial" pitchFamily="34" charset="0"/>
            </a:endParaRPr>
          </a:p>
          <a:p>
            <a:pPr marL="171450" indent="-171450" fontAlgn="auto">
              <a:spcBef>
                <a:spcPts val="0"/>
              </a:spcBef>
              <a:spcAft>
                <a:spcPts val="0"/>
              </a:spcAft>
              <a:buFontTx/>
              <a:buChar char="-"/>
              <a:defRPr/>
            </a:pPr>
            <a:r>
              <a:rPr lang="en-GB" sz="1000" dirty="0" err="1">
                <a:cs typeface="Arial" pitchFamily="34" charset="0"/>
              </a:rPr>
              <a:t>Sperimentazione</a:t>
            </a:r>
            <a:r>
              <a:rPr lang="en-GB" sz="1000" dirty="0">
                <a:cs typeface="Arial" pitchFamily="34" charset="0"/>
              </a:rPr>
              <a:t> di </a:t>
            </a:r>
            <a:r>
              <a:rPr lang="en-GB" sz="1000" dirty="0" err="1">
                <a:cs typeface="Arial" pitchFamily="34" charset="0"/>
              </a:rPr>
              <a:t>filiere</a:t>
            </a:r>
            <a:r>
              <a:rPr lang="en-GB" sz="1000" dirty="0">
                <a:cs typeface="Arial" pitchFamily="34" charset="0"/>
              </a:rPr>
              <a:t> alternative per la </a:t>
            </a:r>
            <a:r>
              <a:rPr lang="en-GB" sz="1000" dirty="0" err="1">
                <a:cs typeface="Arial" pitchFamily="34" charset="0"/>
              </a:rPr>
              <a:t>valorizzazione</a:t>
            </a:r>
            <a:r>
              <a:rPr lang="en-GB" sz="1000" dirty="0">
                <a:cs typeface="Arial" pitchFamily="34" charset="0"/>
              </a:rPr>
              <a:t> </a:t>
            </a:r>
            <a:r>
              <a:rPr lang="en-GB" sz="1000" dirty="0" err="1">
                <a:cs typeface="Arial" pitchFamily="34" charset="0"/>
              </a:rPr>
              <a:t>degli</a:t>
            </a:r>
            <a:r>
              <a:rPr lang="en-GB" sz="1000" dirty="0">
                <a:cs typeface="Arial" pitchFamily="34" charset="0"/>
              </a:rPr>
              <a:t> </a:t>
            </a:r>
            <a:r>
              <a:rPr lang="en-GB" sz="1000" dirty="0" err="1">
                <a:cs typeface="Arial" pitchFamily="34" charset="0"/>
              </a:rPr>
              <a:t>scarti</a:t>
            </a:r>
            <a:r>
              <a:rPr lang="en-GB" sz="1000" dirty="0">
                <a:cs typeface="Arial" pitchFamily="34" charset="0"/>
              </a:rPr>
              <a:t> </a:t>
            </a:r>
            <a:r>
              <a:rPr lang="en-GB" sz="1000" dirty="0" err="1">
                <a:cs typeface="Arial" pitchFamily="34" charset="0"/>
              </a:rPr>
              <a:t>organici</a:t>
            </a:r>
            <a:endParaRPr lang="en-GB" sz="1000" dirty="0">
              <a:cs typeface="Arial" pitchFamily="34" charset="0"/>
            </a:endParaRPr>
          </a:p>
        </p:txBody>
      </p:sp>
      <p:sp>
        <p:nvSpPr>
          <p:cNvPr id="20498" name="CasellaDiTesto 76"/>
          <p:cNvSpPr txBox="1">
            <a:spLocks noChangeArrowheads="1"/>
          </p:cNvSpPr>
          <p:nvPr/>
        </p:nvSpPr>
        <p:spPr bwMode="auto">
          <a:xfrm>
            <a:off x="5867400" y="1069975"/>
            <a:ext cx="2376488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9pPr>
          </a:lstStyle>
          <a:p>
            <a:pPr algn="ctr" eaLnBrk="1" hangingPunct="1"/>
            <a:r>
              <a:rPr lang="it-IT" sz="1400" i="1">
                <a:latin typeface="Arial" pitchFamily="34" charset="0"/>
              </a:rPr>
              <a:t>Altri contatti istituzionali</a:t>
            </a: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1507" name="Gruppo 56"/>
          <p:cNvGrpSpPr>
            <a:grpSpLocks/>
          </p:cNvGrpSpPr>
          <p:nvPr/>
        </p:nvGrpSpPr>
        <p:grpSpPr bwMode="auto">
          <a:xfrm>
            <a:off x="5214938" y="1773238"/>
            <a:ext cx="360362" cy="3384550"/>
            <a:chOff x="2843808" y="1772816"/>
            <a:chExt cx="360041" cy="3384376"/>
          </a:xfrm>
        </p:grpSpPr>
        <p:cxnSp>
          <p:nvCxnSpPr>
            <p:cNvPr id="15" name="Connettore 1 14"/>
            <p:cNvCxnSpPr/>
            <p:nvPr/>
          </p:nvCxnSpPr>
          <p:spPr>
            <a:xfrm flipV="1">
              <a:off x="2843808" y="1772816"/>
              <a:ext cx="0" cy="1512809"/>
            </a:xfrm>
            <a:prstGeom prst="line">
              <a:avLst/>
            </a:prstGeom>
            <a:ln w="28575">
              <a:solidFill>
                <a:schemeClr val="accent3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Connettore 1 15"/>
            <p:cNvCxnSpPr/>
            <p:nvPr/>
          </p:nvCxnSpPr>
          <p:spPr>
            <a:xfrm flipH="1">
              <a:off x="2843808" y="3285625"/>
              <a:ext cx="144333" cy="0"/>
            </a:xfrm>
            <a:prstGeom prst="line">
              <a:avLst/>
            </a:prstGeom>
            <a:ln w="28575">
              <a:solidFill>
                <a:schemeClr val="accent3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Connettore 1 16"/>
            <p:cNvCxnSpPr/>
            <p:nvPr/>
          </p:nvCxnSpPr>
          <p:spPr>
            <a:xfrm rot="10800000" flipV="1">
              <a:off x="2988141" y="2996715"/>
              <a:ext cx="0" cy="288910"/>
            </a:xfrm>
            <a:prstGeom prst="line">
              <a:avLst/>
            </a:prstGeom>
            <a:ln w="28575">
              <a:solidFill>
                <a:schemeClr val="accent3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Connettore 1 17"/>
            <p:cNvCxnSpPr/>
            <p:nvPr/>
          </p:nvCxnSpPr>
          <p:spPr>
            <a:xfrm flipH="1" flipV="1">
              <a:off x="2988141" y="2996715"/>
              <a:ext cx="215708" cy="431778"/>
            </a:xfrm>
            <a:prstGeom prst="line">
              <a:avLst/>
            </a:prstGeom>
            <a:ln w="28575">
              <a:solidFill>
                <a:schemeClr val="accent3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Connettore 1 18"/>
            <p:cNvCxnSpPr/>
            <p:nvPr/>
          </p:nvCxnSpPr>
          <p:spPr>
            <a:xfrm rot="5400000">
              <a:off x="2844480" y="3716610"/>
              <a:ext cx="287322" cy="0"/>
            </a:xfrm>
            <a:prstGeom prst="line">
              <a:avLst/>
            </a:prstGeom>
            <a:ln w="28575">
              <a:solidFill>
                <a:schemeClr val="accent3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Connettore 1 19"/>
            <p:cNvCxnSpPr/>
            <p:nvPr/>
          </p:nvCxnSpPr>
          <p:spPr>
            <a:xfrm flipH="1">
              <a:off x="2988141" y="3428493"/>
              <a:ext cx="215708" cy="431778"/>
            </a:xfrm>
            <a:prstGeom prst="line">
              <a:avLst/>
            </a:prstGeom>
            <a:ln w="28575">
              <a:solidFill>
                <a:schemeClr val="accent3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Connettore 1 20"/>
            <p:cNvCxnSpPr/>
            <p:nvPr/>
          </p:nvCxnSpPr>
          <p:spPr>
            <a:xfrm flipV="1">
              <a:off x="2843808" y="3572948"/>
              <a:ext cx="0" cy="1584244"/>
            </a:xfrm>
            <a:prstGeom prst="line">
              <a:avLst/>
            </a:prstGeom>
            <a:ln w="28575">
              <a:solidFill>
                <a:schemeClr val="accent3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Connettore 1 21"/>
            <p:cNvCxnSpPr/>
            <p:nvPr/>
          </p:nvCxnSpPr>
          <p:spPr>
            <a:xfrm flipH="1">
              <a:off x="2843808" y="3572948"/>
              <a:ext cx="144333" cy="0"/>
            </a:xfrm>
            <a:prstGeom prst="line">
              <a:avLst/>
            </a:prstGeom>
            <a:ln w="28575">
              <a:solidFill>
                <a:schemeClr val="accent3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3" name="CasellaDiTesto 22"/>
          <p:cNvSpPr txBox="1"/>
          <p:nvPr/>
        </p:nvSpPr>
        <p:spPr>
          <a:xfrm>
            <a:off x="5622925" y="3275013"/>
            <a:ext cx="3333750" cy="369887"/>
          </a:xfrm>
          <a:prstGeom prst="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it-IT" b="1" dirty="0">
                <a:latin typeface="Arial" pitchFamily="34" charset="0"/>
                <a:cs typeface="Arial" pitchFamily="34" charset="0"/>
              </a:rPr>
              <a:t>ORGANIZZAZIONE dei DATI</a:t>
            </a:r>
            <a:endParaRPr lang="it-IT" sz="1600" b="1" dirty="0">
              <a:latin typeface="Arial" pitchFamily="34" charset="0"/>
              <a:cs typeface="Arial" pitchFamily="34" charset="0"/>
            </a:endParaRPr>
          </a:p>
        </p:txBody>
      </p:sp>
      <p:cxnSp>
        <p:nvCxnSpPr>
          <p:cNvPr id="24" name="Connettore 2 23"/>
          <p:cNvCxnSpPr/>
          <p:nvPr/>
        </p:nvCxnSpPr>
        <p:spPr>
          <a:xfrm flipV="1">
            <a:off x="6654800" y="2492375"/>
            <a:ext cx="863600" cy="576263"/>
          </a:xfrm>
          <a:prstGeom prst="straightConnector1">
            <a:avLst/>
          </a:prstGeom>
          <a:ln w="28575">
            <a:solidFill>
              <a:srgbClr val="97BF0D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Connettore 2 24"/>
          <p:cNvCxnSpPr/>
          <p:nvPr/>
        </p:nvCxnSpPr>
        <p:spPr>
          <a:xfrm>
            <a:off x="6732588" y="3860800"/>
            <a:ext cx="719137" cy="647700"/>
          </a:xfrm>
          <a:prstGeom prst="straightConnector1">
            <a:avLst/>
          </a:prstGeom>
          <a:ln w="28575">
            <a:solidFill>
              <a:srgbClr val="97BF0D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6" name="CasellaDiTesto 25"/>
          <p:cNvSpPr txBox="1"/>
          <p:nvPr/>
        </p:nvSpPr>
        <p:spPr>
          <a:xfrm>
            <a:off x="7646988" y="2195513"/>
            <a:ext cx="1246187" cy="584200"/>
          </a:xfrm>
          <a:prstGeom prst="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it-IT" sz="1600" b="1" dirty="0">
                <a:latin typeface="Arial" pitchFamily="34" charset="0"/>
                <a:cs typeface="Arial" pitchFamily="34" charset="0"/>
              </a:rPr>
              <a:t>Database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it-IT" sz="1600" b="1" dirty="0">
                <a:latin typeface="Arial" pitchFamily="34" charset="0"/>
                <a:cs typeface="Arial" pitchFamily="34" charset="0"/>
              </a:rPr>
              <a:t>relazionale</a:t>
            </a:r>
          </a:p>
        </p:txBody>
      </p:sp>
      <p:sp>
        <p:nvSpPr>
          <p:cNvPr id="27" name="CasellaDiTesto 26"/>
          <p:cNvSpPr txBox="1"/>
          <p:nvPr/>
        </p:nvSpPr>
        <p:spPr>
          <a:xfrm>
            <a:off x="7667625" y="4221163"/>
            <a:ext cx="1279525" cy="584200"/>
          </a:xfrm>
          <a:prstGeom prst="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it-IT" sz="1600" b="1" dirty="0">
                <a:latin typeface="Arial" pitchFamily="34" charset="0"/>
                <a:cs typeface="Arial" pitchFamily="34" charset="0"/>
              </a:rPr>
              <a:t>Cartografia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it-IT" sz="1600" b="1" dirty="0">
                <a:latin typeface="Arial" pitchFamily="34" charset="0"/>
                <a:cs typeface="Arial" pitchFamily="34" charset="0"/>
              </a:rPr>
              <a:t>tematica</a:t>
            </a:r>
          </a:p>
        </p:txBody>
      </p:sp>
      <p:sp>
        <p:nvSpPr>
          <p:cNvPr id="28" name="CasellaDiTesto 27"/>
          <p:cNvSpPr txBox="1"/>
          <p:nvPr/>
        </p:nvSpPr>
        <p:spPr>
          <a:xfrm>
            <a:off x="107950" y="1700213"/>
            <a:ext cx="1079500" cy="862012"/>
          </a:xfrm>
          <a:prstGeom prst="rect">
            <a:avLst/>
          </a:prstGeom>
          <a:ln/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000" b="1" dirty="0">
                <a:cs typeface="Arial" pitchFamily="34" charset="0"/>
              </a:rPr>
              <a:t>SIARL</a:t>
            </a:r>
            <a:r>
              <a:rPr lang="en-GB" sz="1000" b="1" baseline="30000" dirty="0">
                <a:cs typeface="Arial" pitchFamily="34" charset="0"/>
              </a:rPr>
              <a:t/>
            </a:r>
            <a:br>
              <a:rPr lang="en-GB" sz="1000" b="1" baseline="30000" dirty="0">
                <a:cs typeface="Arial" pitchFamily="34" charset="0"/>
              </a:rPr>
            </a:br>
            <a:r>
              <a:rPr lang="en-GB" sz="1000" dirty="0" err="1">
                <a:cs typeface="Arial" pitchFamily="34" charset="0"/>
              </a:rPr>
              <a:t>Sistema</a:t>
            </a:r>
            <a:r>
              <a:rPr lang="en-GB" sz="1000" dirty="0">
                <a:cs typeface="Arial" pitchFamily="34" charset="0"/>
              </a:rPr>
              <a:t> </a:t>
            </a:r>
            <a:r>
              <a:rPr lang="en-GB" sz="1000" dirty="0" err="1">
                <a:cs typeface="Arial" pitchFamily="34" charset="0"/>
              </a:rPr>
              <a:t>Informativo</a:t>
            </a:r>
            <a:r>
              <a:rPr lang="en-GB" sz="1000" dirty="0">
                <a:cs typeface="Arial" pitchFamily="34" charset="0"/>
              </a:rPr>
              <a:t> </a:t>
            </a:r>
            <a:r>
              <a:rPr lang="en-GB" sz="1000" dirty="0" err="1">
                <a:cs typeface="Arial" pitchFamily="34" charset="0"/>
              </a:rPr>
              <a:t>Agricolo</a:t>
            </a:r>
            <a:r>
              <a:rPr lang="en-GB" sz="1000" dirty="0">
                <a:cs typeface="Arial" pitchFamily="34" charset="0"/>
              </a:rPr>
              <a:t> </a:t>
            </a:r>
            <a:r>
              <a:rPr lang="en-GB" sz="1000" dirty="0" err="1">
                <a:cs typeface="Arial" pitchFamily="34" charset="0"/>
              </a:rPr>
              <a:t>Regione</a:t>
            </a:r>
            <a:r>
              <a:rPr lang="en-GB" sz="1000" dirty="0">
                <a:cs typeface="Arial" pitchFamily="34" charset="0"/>
              </a:rPr>
              <a:t> </a:t>
            </a:r>
            <a:r>
              <a:rPr lang="en-GB" sz="1000" dirty="0" err="1">
                <a:cs typeface="Arial" pitchFamily="34" charset="0"/>
              </a:rPr>
              <a:t>Lombardia</a:t>
            </a:r>
            <a:endParaRPr lang="en-GB" sz="1000" dirty="0">
              <a:cs typeface="Arial" pitchFamily="34" charset="0"/>
            </a:endParaRPr>
          </a:p>
        </p:txBody>
      </p:sp>
      <p:sp>
        <p:nvSpPr>
          <p:cNvPr id="21514" name="CasellaDiTesto 29"/>
          <p:cNvSpPr txBox="1">
            <a:spLocks noChangeArrowheads="1"/>
          </p:cNvSpPr>
          <p:nvPr/>
        </p:nvSpPr>
        <p:spPr bwMode="auto">
          <a:xfrm>
            <a:off x="1908175" y="1065213"/>
            <a:ext cx="1223963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9pPr>
          </a:lstStyle>
          <a:p>
            <a:pPr eaLnBrk="1" hangingPunct="1"/>
            <a:r>
              <a:rPr lang="it-IT" sz="1400" i="1">
                <a:latin typeface="Arial" pitchFamily="34" charset="0"/>
              </a:rPr>
              <a:t>Fonti dei dati </a:t>
            </a:r>
          </a:p>
        </p:txBody>
      </p:sp>
      <p:sp>
        <p:nvSpPr>
          <p:cNvPr id="21515" name="CasellaDiTesto 3"/>
          <p:cNvSpPr txBox="1">
            <a:spLocks noChangeArrowheads="1"/>
          </p:cNvSpPr>
          <p:nvPr/>
        </p:nvSpPr>
        <p:spPr bwMode="auto">
          <a:xfrm>
            <a:off x="468313" y="692150"/>
            <a:ext cx="8424862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9pPr>
          </a:lstStyle>
          <a:p>
            <a:pPr algn="ctr" eaLnBrk="1" hangingPunct="1"/>
            <a:r>
              <a:rPr lang="it-IT">
                <a:latin typeface="Arial" pitchFamily="34" charset="0"/>
              </a:rPr>
              <a:t>Metodologia</a:t>
            </a:r>
          </a:p>
        </p:txBody>
      </p:sp>
      <p:sp>
        <p:nvSpPr>
          <p:cNvPr id="21516" name="CasellaDiTesto 32"/>
          <p:cNvSpPr txBox="1">
            <a:spLocks noChangeArrowheads="1"/>
          </p:cNvSpPr>
          <p:nvPr/>
        </p:nvSpPr>
        <p:spPr bwMode="auto">
          <a:xfrm>
            <a:off x="755650" y="1354138"/>
            <a:ext cx="1079500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9pPr>
          </a:lstStyle>
          <a:p>
            <a:pPr eaLnBrk="1" hangingPunct="1"/>
            <a:r>
              <a:rPr lang="it-IT" sz="1400" i="1">
                <a:latin typeface="Arial" pitchFamily="34" charset="0"/>
              </a:rPr>
              <a:t>Produzioni</a:t>
            </a:r>
          </a:p>
        </p:txBody>
      </p:sp>
      <p:sp>
        <p:nvSpPr>
          <p:cNvPr id="21517" name="CasellaDiTesto 33"/>
          <p:cNvSpPr txBox="1">
            <a:spLocks noChangeArrowheads="1"/>
          </p:cNvSpPr>
          <p:nvPr/>
        </p:nvSpPr>
        <p:spPr bwMode="auto">
          <a:xfrm>
            <a:off x="2916238" y="1354138"/>
            <a:ext cx="1727200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9pPr>
          </a:lstStyle>
          <a:p>
            <a:pPr eaLnBrk="1" hangingPunct="1"/>
            <a:r>
              <a:rPr lang="it-IT" sz="1400" i="1">
                <a:latin typeface="Arial" pitchFamily="34" charset="0"/>
              </a:rPr>
              <a:t>Consumi collettivi</a:t>
            </a:r>
          </a:p>
        </p:txBody>
      </p:sp>
      <p:sp>
        <p:nvSpPr>
          <p:cNvPr id="35" name="CasellaDiTesto 34"/>
          <p:cNvSpPr txBox="1"/>
          <p:nvPr/>
        </p:nvSpPr>
        <p:spPr>
          <a:xfrm>
            <a:off x="107950" y="4005263"/>
            <a:ext cx="1068388" cy="708025"/>
          </a:xfrm>
          <a:prstGeom prst="rect">
            <a:avLst/>
          </a:prstGeom>
          <a:ln/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000" b="1" dirty="0">
                <a:cs typeface="Arial" pitchFamily="34" charset="0"/>
              </a:rPr>
              <a:t>ISTAT</a:t>
            </a:r>
            <a:r>
              <a:rPr lang="en-GB" sz="1000" b="1" baseline="30000" dirty="0">
                <a:cs typeface="Arial" pitchFamily="34" charset="0"/>
              </a:rPr>
              <a:t/>
            </a:r>
            <a:br>
              <a:rPr lang="en-GB" sz="1000" b="1" baseline="30000" dirty="0">
                <a:cs typeface="Arial" pitchFamily="34" charset="0"/>
              </a:rPr>
            </a:br>
            <a:r>
              <a:rPr lang="en-GB" sz="1000" dirty="0" err="1">
                <a:cs typeface="Arial" pitchFamily="34" charset="0"/>
              </a:rPr>
              <a:t>Dati</a:t>
            </a:r>
            <a:r>
              <a:rPr lang="en-GB" sz="1000" dirty="0">
                <a:cs typeface="Arial" pitchFamily="34" charset="0"/>
              </a:rPr>
              <a:t> del </a:t>
            </a:r>
            <a:r>
              <a:rPr lang="en-GB" sz="1000" dirty="0" err="1">
                <a:cs typeface="Arial" pitchFamily="34" charset="0"/>
              </a:rPr>
              <a:t>Censimento</a:t>
            </a:r>
            <a:r>
              <a:rPr lang="en-GB" sz="1000" dirty="0">
                <a:cs typeface="Arial" pitchFamily="34" charset="0"/>
              </a:rPr>
              <a:t> </a:t>
            </a:r>
            <a:r>
              <a:rPr lang="en-GB" sz="1000" dirty="0" err="1">
                <a:cs typeface="Arial" pitchFamily="34" charset="0"/>
              </a:rPr>
              <a:t>Agricolo</a:t>
            </a:r>
            <a:r>
              <a:rPr lang="en-GB" sz="1000" dirty="0">
                <a:cs typeface="Arial" pitchFamily="34" charset="0"/>
              </a:rPr>
              <a:t> 2010</a:t>
            </a:r>
          </a:p>
        </p:txBody>
      </p:sp>
      <p:sp>
        <p:nvSpPr>
          <p:cNvPr id="36" name="CasellaDiTesto 35"/>
          <p:cNvSpPr txBox="1"/>
          <p:nvPr/>
        </p:nvSpPr>
        <p:spPr>
          <a:xfrm>
            <a:off x="1341438" y="1712913"/>
            <a:ext cx="1069975" cy="1323975"/>
          </a:xfrm>
          <a:prstGeom prst="rect">
            <a:avLst/>
          </a:prstGeom>
          <a:ln/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000" b="1" dirty="0" err="1">
                <a:cs typeface="Arial" pitchFamily="34" charset="0"/>
              </a:rPr>
              <a:t>Superficie</a:t>
            </a:r>
            <a:r>
              <a:rPr lang="en-GB" sz="1000" b="1" dirty="0">
                <a:cs typeface="Arial" pitchFamily="34" charset="0"/>
              </a:rPr>
              <a:t> </a:t>
            </a:r>
            <a:r>
              <a:rPr lang="en-GB" sz="1000" dirty="0">
                <a:cs typeface="Arial" pitchFamily="34" charset="0"/>
              </a:rPr>
              <a:t>in m</a:t>
            </a:r>
            <a:r>
              <a:rPr lang="en-GB" sz="1000" baseline="30000" dirty="0">
                <a:cs typeface="Arial" pitchFamily="34" charset="0"/>
              </a:rPr>
              <a:t>2</a:t>
            </a:r>
            <a:r>
              <a:rPr lang="en-GB" sz="1000" dirty="0">
                <a:cs typeface="Arial" pitchFamily="34" charset="0"/>
              </a:rPr>
              <a:t> di </a:t>
            </a:r>
            <a:r>
              <a:rPr lang="en-GB" sz="1000" dirty="0" err="1">
                <a:cs typeface="Arial" pitchFamily="34" charset="0"/>
              </a:rPr>
              <a:t>ogni</a:t>
            </a:r>
            <a:r>
              <a:rPr lang="en-GB" sz="1000" dirty="0">
                <a:cs typeface="Arial" pitchFamily="34" charset="0"/>
              </a:rPr>
              <a:t> </a:t>
            </a:r>
            <a:r>
              <a:rPr lang="en-GB" sz="1000" dirty="0" err="1">
                <a:cs typeface="Arial" pitchFamily="34" charset="0"/>
              </a:rPr>
              <a:t>particella</a:t>
            </a:r>
            <a:endParaRPr lang="en-GB" sz="1000" dirty="0">
              <a:cs typeface="Arial" pitchFamily="34" charset="0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000" b="1" dirty="0" err="1">
                <a:cs typeface="Arial" pitchFamily="34" charset="0"/>
              </a:rPr>
              <a:t>Utilizzo</a:t>
            </a:r>
            <a:r>
              <a:rPr lang="en-GB" sz="1000" dirty="0">
                <a:cs typeface="Arial" pitchFamily="34" charset="0"/>
              </a:rPr>
              <a:t> di </a:t>
            </a:r>
            <a:r>
              <a:rPr lang="en-GB" sz="1000" dirty="0" err="1">
                <a:cs typeface="Arial" pitchFamily="34" charset="0"/>
              </a:rPr>
              <a:t>ogni</a:t>
            </a:r>
            <a:r>
              <a:rPr lang="en-GB" sz="1000" dirty="0">
                <a:cs typeface="Arial" pitchFamily="34" charset="0"/>
              </a:rPr>
              <a:t> </a:t>
            </a:r>
            <a:r>
              <a:rPr lang="en-GB" sz="1000" dirty="0" err="1">
                <a:cs typeface="Arial" pitchFamily="34" charset="0"/>
              </a:rPr>
              <a:t>particella</a:t>
            </a:r>
            <a:r>
              <a:rPr lang="en-GB" sz="1000" dirty="0">
                <a:cs typeface="Arial" pitchFamily="34" charset="0"/>
              </a:rPr>
              <a:t> (236 </a:t>
            </a:r>
            <a:r>
              <a:rPr lang="en-GB" sz="1000" dirty="0" err="1">
                <a:cs typeface="Arial" pitchFamily="34" charset="0"/>
              </a:rPr>
              <a:t>Codici</a:t>
            </a:r>
            <a:r>
              <a:rPr lang="en-GB" sz="1000" dirty="0">
                <a:cs typeface="Arial" pitchFamily="34" charset="0"/>
              </a:rPr>
              <a:t>)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000" b="1" dirty="0" err="1">
                <a:cs typeface="Arial" pitchFamily="34" charset="0"/>
              </a:rPr>
              <a:t>Sistema</a:t>
            </a:r>
            <a:r>
              <a:rPr lang="en-GB" sz="1000" b="1" dirty="0">
                <a:cs typeface="Arial" pitchFamily="34" charset="0"/>
              </a:rPr>
              <a:t> di </a:t>
            </a:r>
            <a:r>
              <a:rPr lang="en-GB" sz="1000" b="1" dirty="0" err="1">
                <a:cs typeface="Arial" pitchFamily="34" charset="0"/>
              </a:rPr>
              <a:t>coltivazione</a:t>
            </a:r>
            <a:r>
              <a:rPr lang="en-GB" sz="1000" b="1" dirty="0">
                <a:cs typeface="Arial" pitchFamily="34" charset="0"/>
              </a:rPr>
              <a:t> </a:t>
            </a:r>
            <a:r>
              <a:rPr lang="en-GB" sz="1000" dirty="0">
                <a:cs typeface="Arial" pitchFamily="34" charset="0"/>
              </a:rPr>
              <a:t>(</a:t>
            </a:r>
            <a:r>
              <a:rPr lang="en-GB" sz="1000" dirty="0" err="1">
                <a:cs typeface="Arial" pitchFamily="34" charset="0"/>
              </a:rPr>
              <a:t>convenz</a:t>
            </a:r>
            <a:r>
              <a:rPr lang="en-GB" sz="1000" dirty="0">
                <a:cs typeface="Arial" pitchFamily="34" charset="0"/>
              </a:rPr>
              <a:t>. o bio)</a:t>
            </a:r>
          </a:p>
        </p:txBody>
      </p:sp>
      <p:sp>
        <p:nvSpPr>
          <p:cNvPr id="37" name="CasellaDiTesto 36"/>
          <p:cNvSpPr txBox="1"/>
          <p:nvPr/>
        </p:nvSpPr>
        <p:spPr>
          <a:xfrm>
            <a:off x="107950" y="4819650"/>
            <a:ext cx="1068388" cy="554038"/>
          </a:xfrm>
          <a:prstGeom prst="rect">
            <a:avLst/>
          </a:prstGeom>
          <a:ln/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000" b="1" dirty="0" err="1">
                <a:cs typeface="Arial" pitchFamily="34" charset="0"/>
              </a:rPr>
              <a:t>Aziende</a:t>
            </a:r>
            <a:r>
              <a:rPr lang="en-GB" sz="1000" b="1" dirty="0">
                <a:cs typeface="Arial" pitchFamily="34" charset="0"/>
              </a:rPr>
              <a:t> </a:t>
            </a:r>
            <a:r>
              <a:rPr lang="en-GB" sz="1000" b="1" dirty="0" err="1">
                <a:cs typeface="Arial" pitchFamily="34" charset="0"/>
              </a:rPr>
              <a:t>produttrici</a:t>
            </a:r>
            <a:r>
              <a:rPr lang="en-GB" sz="1000" b="1" dirty="0">
                <a:cs typeface="Arial" pitchFamily="34" charset="0"/>
              </a:rPr>
              <a:t> </a:t>
            </a:r>
            <a:r>
              <a:rPr lang="en-GB" sz="1000" b="1" dirty="0" err="1">
                <a:cs typeface="Arial" pitchFamily="34" charset="0"/>
              </a:rPr>
              <a:t>selezionate</a:t>
            </a:r>
            <a:endParaRPr lang="en-GB" sz="1000" dirty="0">
              <a:cs typeface="Arial" pitchFamily="34" charset="0"/>
            </a:endParaRPr>
          </a:p>
        </p:txBody>
      </p:sp>
      <p:sp>
        <p:nvSpPr>
          <p:cNvPr id="39" name="CasellaDiTesto 38"/>
          <p:cNvSpPr txBox="1"/>
          <p:nvPr/>
        </p:nvSpPr>
        <p:spPr>
          <a:xfrm>
            <a:off x="1341438" y="3225800"/>
            <a:ext cx="1069975" cy="400050"/>
          </a:xfrm>
          <a:prstGeom prst="rect">
            <a:avLst/>
          </a:prstGeom>
          <a:ln/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>
              <a:defRPr/>
            </a:pPr>
            <a:r>
              <a:rPr lang="it-IT" sz="1000" b="1" dirty="0"/>
              <a:t>Dati aggregati </a:t>
            </a:r>
            <a:r>
              <a:rPr lang="it-IT" sz="1000" dirty="0"/>
              <a:t>per</a:t>
            </a:r>
            <a:r>
              <a:rPr lang="it-IT" sz="1000" b="1" dirty="0"/>
              <a:t> Comune</a:t>
            </a:r>
          </a:p>
        </p:txBody>
      </p:sp>
      <p:sp>
        <p:nvSpPr>
          <p:cNvPr id="4" name="Freccia a destra 3"/>
          <p:cNvSpPr/>
          <p:nvPr/>
        </p:nvSpPr>
        <p:spPr>
          <a:xfrm>
            <a:off x="1187450" y="2078038"/>
            <a:ext cx="152400" cy="211137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it-IT"/>
          </a:p>
        </p:txBody>
      </p:sp>
      <p:sp>
        <p:nvSpPr>
          <p:cNvPr id="14336" name="Freccia in giù 14335"/>
          <p:cNvSpPr/>
          <p:nvPr/>
        </p:nvSpPr>
        <p:spPr>
          <a:xfrm>
            <a:off x="1763713" y="3036888"/>
            <a:ext cx="215900" cy="188912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it-IT"/>
          </a:p>
        </p:txBody>
      </p:sp>
      <p:sp>
        <p:nvSpPr>
          <p:cNvPr id="42" name="CasellaDiTesto 41"/>
          <p:cNvSpPr txBox="1"/>
          <p:nvPr/>
        </p:nvSpPr>
        <p:spPr>
          <a:xfrm>
            <a:off x="107950" y="2705100"/>
            <a:ext cx="1068388" cy="246063"/>
          </a:xfrm>
          <a:prstGeom prst="rect">
            <a:avLst/>
          </a:prstGeom>
          <a:ln/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000" b="1" dirty="0" err="1">
                <a:cs typeface="Arial" pitchFamily="34" charset="0"/>
              </a:rPr>
              <a:t>Federalimentare</a:t>
            </a:r>
            <a:endParaRPr lang="en-GB" sz="1000" dirty="0">
              <a:cs typeface="Arial" pitchFamily="34" charset="0"/>
            </a:endParaRPr>
          </a:p>
        </p:txBody>
      </p:sp>
      <p:sp>
        <p:nvSpPr>
          <p:cNvPr id="43" name="CasellaDiTesto 42"/>
          <p:cNvSpPr txBox="1"/>
          <p:nvPr/>
        </p:nvSpPr>
        <p:spPr>
          <a:xfrm>
            <a:off x="107950" y="3162300"/>
            <a:ext cx="1068388" cy="554038"/>
          </a:xfrm>
          <a:prstGeom prst="rect">
            <a:avLst/>
          </a:prstGeom>
          <a:ln/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000" b="1" dirty="0" err="1">
                <a:cs typeface="Arial" pitchFamily="34" charset="0"/>
              </a:rPr>
              <a:t>Produzione</a:t>
            </a:r>
            <a:r>
              <a:rPr lang="en-GB" sz="1000" b="1" dirty="0">
                <a:cs typeface="Arial" pitchFamily="34" charset="0"/>
              </a:rPr>
              <a:t> </a:t>
            </a:r>
            <a:r>
              <a:rPr lang="en-GB" sz="1000" dirty="0" err="1">
                <a:cs typeface="Arial" pitchFamily="34" charset="0"/>
              </a:rPr>
              <a:t>delle</a:t>
            </a:r>
            <a:r>
              <a:rPr lang="en-GB" sz="1000" b="1" dirty="0">
                <a:cs typeface="Arial" pitchFamily="34" charset="0"/>
              </a:rPr>
              <a:t> </a:t>
            </a:r>
            <a:r>
              <a:rPr lang="en-GB" sz="1000" b="1" dirty="0" err="1">
                <a:cs typeface="Arial" pitchFamily="34" charset="0"/>
              </a:rPr>
              <a:t>aziende</a:t>
            </a:r>
            <a:r>
              <a:rPr lang="en-GB" sz="1000" b="1" dirty="0">
                <a:cs typeface="Arial" pitchFamily="34" charset="0"/>
              </a:rPr>
              <a:t> </a:t>
            </a:r>
            <a:r>
              <a:rPr lang="en-GB" sz="1000" dirty="0">
                <a:cs typeface="Arial" pitchFamily="34" charset="0"/>
              </a:rPr>
              <a:t>di </a:t>
            </a:r>
            <a:r>
              <a:rPr lang="en-GB" sz="1000" b="1" dirty="0" err="1">
                <a:cs typeface="Arial" pitchFamily="34" charset="0"/>
              </a:rPr>
              <a:t>trasformazione</a:t>
            </a:r>
            <a:r>
              <a:rPr lang="en-GB" sz="1000" b="1" dirty="0">
                <a:cs typeface="Arial" pitchFamily="34" charset="0"/>
              </a:rPr>
              <a:t> </a:t>
            </a:r>
            <a:endParaRPr lang="en-GB" sz="1000" dirty="0">
              <a:cs typeface="Arial" pitchFamily="34" charset="0"/>
            </a:endParaRPr>
          </a:p>
        </p:txBody>
      </p:sp>
      <p:sp>
        <p:nvSpPr>
          <p:cNvPr id="44" name="Freccia in giù 43"/>
          <p:cNvSpPr/>
          <p:nvPr/>
        </p:nvSpPr>
        <p:spPr>
          <a:xfrm>
            <a:off x="539750" y="2971800"/>
            <a:ext cx="215900" cy="188913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it-IT"/>
          </a:p>
        </p:txBody>
      </p:sp>
      <p:sp>
        <p:nvSpPr>
          <p:cNvPr id="45" name="Freccia a destra 44"/>
          <p:cNvSpPr/>
          <p:nvPr/>
        </p:nvSpPr>
        <p:spPr>
          <a:xfrm>
            <a:off x="1187450" y="3297238"/>
            <a:ext cx="152400" cy="212725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it-IT"/>
          </a:p>
        </p:txBody>
      </p:sp>
      <p:sp>
        <p:nvSpPr>
          <p:cNvPr id="46" name="CasellaDiTesto 45"/>
          <p:cNvSpPr txBox="1"/>
          <p:nvPr/>
        </p:nvSpPr>
        <p:spPr>
          <a:xfrm>
            <a:off x="1339850" y="4049713"/>
            <a:ext cx="1069975" cy="1323975"/>
          </a:xfrm>
          <a:prstGeom prst="rect">
            <a:avLst/>
          </a:prstGeom>
          <a:ln/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>
              <a:defRPr/>
            </a:pPr>
            <a:r>
              <a:rPr lang="it-IT" sz="1000" b="1" dirty="0"/>
              <a:t>Rese medie </a:t>
            </a:r>
            <a:r>
              <a:rPr lang="it-IT" sz="1000" dirty="0"/>
              <a:t>per ha distinte per:</a:t>
            </a:r>
          </a:p>
          <a:p>
            <a:pPr marL="171450" indent="-171450">
              <a:buFontTx/>
              <a:buChar char="-"/>
              <a:defRPr/>
            </a:pPr>
            <a:r>
              <a:rPr lang="it-IT" sz="1000" b="1" dirty="0"/>
              <a:t>Classi altimetriche</a:t>
            </a:r>
          </a:p>
          <a:p>
            <a:pPr marL="171450" indent="-171450">
              <a:buFontTx/>
              <a:buChar char="-"/>
              <a:defRPr/>
            </a:pPr>
            <a:r>
              <a:rPr lang="it-IT" sz="1000" b="1" dirty="0"/>
              <a:t>Sistemi di coltivazione </a:t>
            </a:r>
            <a:r>
              <a:rPr lang="it-IT" sz="1000" dirty="0"/>
              <a:t>(</a:t>
            </a:r>
            <a:r>
              <a:rPr lang="it-IT" sz="1000" dirty="0" err="1"/>
              <a:t>convenz</a:t>
            </a:r>
            <a:r>
              <a:rPr lang="it-IT" sz="1000" dirty="0"/>
              <a:t>, </a:t>
            </a:r>
            <a:r>
              <a:rPr lang="it-IT" sz="1000" dirty="0" err="1"/>
              <a:t>bio</a:t>
            </a:r>
            <a:r>
              <a:rPr lang="it-IT" sz="1000" dirty="0"/>
              <a:t>)</a:t>
            </a:r>
            <a:r>
              <a:rPr lang="it-IT" sz="1000" b="1" dirty="0"/>
              <a:t>  </a:t>
            </a:r>
            <a:endParaRPr lang="it-IT" sz="1000" dirty="0"/>
          </a:p>
        </p:txBody>
      </p:sp>
      <p:sp>
        <p:nvSpPr>
          <p:cNvPr id="47" name="Freccia a destra 46"/>
          <p:cNvSpPr/>
          <p:nvPr/>
        </p:nvSpPr>
        <p:spPr>
          <a:xfrm>
            <a:off x="1179513" y="4310063"/>
            <a:ext cx="152400" cy="211137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it-IT"/>
          </a:p>
        </p:txBody>
      </p:sp>
      <p:sp>
        <p:nvSpPr>
          <p:cNvPr id="48" name="Freccia a destra 47"/>
          <p:cNvSpPr/>
          <p:nvPr/>
        </p:nvSpPr>
        <p:spPr>
          <a:xfrm>
            <a:off x="1187450" y="4957763"/>
            <a:ext cx="152400" cy="212725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it-IT"/>
          </a:p>
        </p:txBody>
      </p:sp>
      <p:sp>
        <p:nvSpPr>
          <p:cNvPr id="49" name="CasellaDiTesto 48"/>
          <p:cNvSpPr txBox="1"/>
          <p:nvPr/>
        </p:nvSpPr>
        <p:spPr>
          <a:xfrm>
            <a:off x="2627313" y="1712913"/>
            <a:ext cx="1081087" cy="1323975"/>
          </a:xfrm>
          <a:prstGeom prst="rect">
            <a:avLst/>
          </a:prstGeom>
          <a:ln/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000" b="1" dirty="0" err="1">
                <a:cs typeface="Arial" pitchFamily="34" charset="0"/>
              </a:rPr>
              <a:t>Ricerca</a:t>
            </a:r>
            <a:r>
              <a:rPr lang="en-GB" sz="1000" b="1" baseline="30000" dirty="0">
                <a:cs typeface="Arial" pitchFamily="34" charset="0"/>
              </a:rPr>
              <a:t/>
            </a:r>
            <a:br>
              <a:rPr lang="en-GB" sz="1000" b="1" baseline="30000" dirty="0">
                <a:cs typeface="Arial" pitchFamily="34" charset="0"/>
              </a:rPr>
            </a:br>
            <a:r>
              <a:rPr lang="en-GB" sz="1000" dirty="0">
                <a:cs typeface="Arial" pitchFamily="34" charset="0"/>
              </a:rPr>
              <a:t>“</a:t>
            </a:r>
            <a:r>
              <a:rPr lang="en-GB" sz="1000" dirty="0" err="1">
                <a:cs typeface="Arial" pitchFamily="34" charset="0"/>
              </a:rPr>
              <a:t>Metti</a:t>
            </a:r>
            <a:r>
              <a:rPr lang="en-GB" sz="1000" dirty="0">
                <a:cs typeface="Arial" pitchFamily="34" charset="0"/>
              </a:rPr>
              <a:t> </a:t>
            </a:r>
            <a:r>
              <a:rPr lang="en-GB" sz="1000" dirty="0" err="1">
                <a:cs typeface="Arial" pitchFamily="34" charset="0"/>
              </a:rPr>
              <a:t>il</a:t>
            </a:r>
            <a:r>
              <a:rPr lang="en-GB" sz="1000" dirty="0">
                <a:cs typeface="Arial" pitchFamily="34" charset="0"/>
              </a:rPr>
              <a:t> bio </a:t>
            </a:r>
            <a:r>
              <a:rPr lang="en-GB" sz="1000" dirty="0" err="1">
                <a:cs typeface="Arial" pitchFamily="34" charset="0"/>
              </a:rPr>
              <a:t>nella</a:t>
            </a:r>
            <a:r>
              <a:rPr lang="en-GB" sz="1000" dirty="0">
                <a:cs typeface="Arial" pitchFamily="34" charset="0"/>
              </a:rPr>
              <a:t> </a:t>
            </a:r>
            <a:r>
              <a:rPr lang="en-GB" sz="1000" dirty="0" err="1">
                <a:cs typeface="Arial" pitchFamily="34" charset="0"/>
              </a:rPr>
              <a:t>tua</a:t>
            </a:r>
            <a:r>
              <a:rPr lang="en-GB" sz="1000" dirty="0">
                <a:cs typeface="Arial" pitchFamily="34" charset="0"/>
              </a:rPr>
              <a:t> </a:t>
            </a:r>
            <a:r>
              <a:rPr lang="en-GB" sz="1000" dirty="0" err="1">
                <a:cs typeface="Arial" pitchFamily="34" charset="0"/>
              </a:rPr>
              <a:t>mensa</a:t>
            </a:r>
            <a:r>
              <a:rPr lang="en-GB" sz="1000" dirty="0">
                <a:cs typeface="Arial" pitchFamily="34" charset="0"/>
              </a:rPr>
              <a:t>” - </a:t>
            </a:r>
            <a:r>
              <a:rPr lang="en-GB" sz="1000" dirty="0" err="1">
                <a:cs typeface="Arial" pitchFamily="34" charset="0"/>
              </a:rPr>
              <a:t>DiProve</a:t>
            </a:r>
            <a:r>
              <a:rPr lang="en-GB" sz="1000" dirty="0">
                <a:cs typeface="Arial" pitchFamily="34" charset="0"/>
              </a:rPr>
              <a:t>/</a:t>
            </a:r>
            <a:r>
              <a:rPr lang="en-GB" sz="1000" dirty="0" err="1">
                <a:cs typeface="Arial" pitchFamily="34" charset="0"/>
              </a:rPr>
              <a:t>Regione</a:t>
            </a:r>
            <a:r>
              <a:rPr lang="en-GB" sz="1000" dirty="0">
                <a:cs typeface="Arial" pitchFamily="34" charset="0"/>
              </a:rPr>
              <a:t> </a:t>
            </a:r>
            <a:r>
              <a:rPr lang="en-GB" sz="1000" dirty="0" err="1">
                <a:cs typeface="Arial" pitchFamily="34" charset="0"/>
              </a:rPr>
              <a:t>Lombardia</a:t>
            </a:r>
            <a:r>
              <a:rPr lang="en-GB" sz="1000" dirty="0">
                <a:cs typeface="Arial" pitchFamily="34" charset="0"/>
              </a:rPr>
              <a:t> 2010 </a:t>
            </a:r>
            <a:r>
              <a:rPr lang="en-GB" sz="1000" dirty="0" err="1">
                <a:cs typeface="Arial" pitchFamily="34" charset="0"/>
              </a:rPr>
              <a:t>sulla</a:t>
            </a:r>
            <a:r>
              <a:rPr lang="en-GB" sz="1000" dirty="0">
                <a:cs typeface="Arial" pitchFamily="34" charset="0"/>
              </a:rPr>
              <a:t>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000" b="1" dirty="0" err="1">
                <a:cs typeface="Arial" pitchFamily="34" charset="0"/>
              </a:rPr>
              <a:t>Ristorazione</a:t>
            </a:r>
            <a:r>
              <a:rPr lang="en-GB" sz="1000" b="1" dirty="0">
                <a:cs typeface="Arial" pitchFamily="34" charset="0"/>
              </a:rPr>
              <a:t> </a:t>
            </a:r>
            <a:r>
              <a:rPr lang="en-GB" sz="1000" b="1" dirty="0" err="1">
                <a:cs typeface="Arial" pitchFamily="34" charset="0"/>
              </a:rPr>
              <a:t>scolastica</a:t>
            </a:r>
            <a:endParaRPr lang="en-GB" sz="1000" b="1" dirty="0">
              <a:cs typeface="Arial" pitchFamily="34" charset="0"/>
            </a:endParaRPr>
          </a:p>
        </p:txBody>
      </p:sp>
      <p:sp>
        <p:nvSpPr>
          <p:cNvPr id="51" name="CasellaDiTesto 50"/>
          <p:cNvSpPr txBox="1"/>
          <p:nvPr/>
        </p:nvSpPr>
        <p:spPr>
          <a:xfrm>
            <a:off x="3862388" y="1725613"/>
            <a:ext cx="1069975" cy="708025"/>
          </a:xfrm>
          <a:prstGeom prst="rect">
            <a:avLst/>
          </a:prstGeom>
          <a:ln/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000" b="1" dirty="0" err="1">
                <a:cs typeface="Arial" pitchFamily="34" charset="0"/>
              </a:rPr>
              <a:t>Consumi</a:t>
            </a:r>
            <a:r>
              <a:rPr lang="en-GB" sz="1000" b="1" dirty="0">
                <a:cs typeface="Arial" pitchFamily="34" charset="0"/>
              </a:rPr>
              <a:t> </a:t>
            </a:r>
            <a:r>
              <a:rPr lang="en-GB" sz="1000" dirty="0">
                <a:cs typeface="Arial" pitchFamily="34" charset="0"/>
              </a:rPr>
              <a:t>in kg </a:t>
            </a:r>
            <a:r>
              <a:rPr lang="en-GB" sz="1000" dirty="0" err="1">
                <a:cs typeface="Arial" pitchFamily="34" charset="0"/>
              </a:rPr>
              <a:t>delle</a:t>
            </a:r>
            <a:r>
              <a:rPr lang="en-GB" sz="1000" dirty="0">
                <a:cs typeface="Arial" pitchFamily="34" charset="0"/>
              </a:rPr>
              <a:t> </a:t>
            </a:r>
            <a:r>
              <a:rPr lang="en-GB" sz="1000" dirty="0" err="1">
                <a:cs typeface="Arial" pitchFamily="34" charset="0"/>
              </a:rPr>
              <a:t>scuole</a:t>
            </a:r>
            <a:endParaRPr lang="en-GB" sz="1000" dirty="0">
              <a:cs typeface="Arial" pitchFamily="34" charset="0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000" dirty="0">
                <a:cs typeface="Arial" pitchFamily="34" charset="0"/>
              </a:rPr>
              <a:t>71% </a:t>
            </a:r>
            <a:r>
              <a:rPr lang="en-GB" sz="1000" dirty="0" err="1">
                <a:cs typeface="Arial" pitchFamily="34" charset="0"/>
              </a:rPr>
              <a:t>rilevati</a:t>
            </a:r>
            <a:endParaRPr lang="en-GB" sz="1000" dirty="0">
              <a:cs typeface="Arial" pitchFamily="34" charset="0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000" dirty="0">
                <a:cs typeface="Arial" pitchFamily="34" charset="0"/>
              </a:rPr>
              <a:t>29% </a:t>
            </a:r>
            <a:r>
              <a:rPr lang="en-GB" sz="1000" dirty="0" err="1">
                <a:cs typeface="Arial" pitchFamily="34" charset="0"/>
              </a:rPr>
              <a:t>stimati</a:t>
            </a:r>
            <a:endParaRPr lang="en-GB" sz="1000" dirty="0">
              <a:cs typeface="Arial" pitchFamily="34" charset="0"/>
            </a:endParaRPr>
          </a:p>
        </p:txBody>
      </p:sp>
      <p:sp>
        <p:nvSpPr>
          <p:cNvPr id="53" name="CasellaDiTesto 52"/>
          <p:cNvSpPr txBox="1"/>
          <p:nvPr/>
        </p:nvSpPr>
        <p:spPr>
          <a:xfrm>
            <a:off x="3862388" y="2636838"/>
            <a:ext cx="1069975" cy="400050"/>
          </a:xfrm>
          <a:prstGeom prst="rect">
            <a:avLst/>
          </a:prstGeom>
          <a:ln/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>
              <a:defRPr/>
            </a:pPr>
            <a:r>
              <a:rPr lang="it-IT" sz="1000" b="1" dirty="0"/>
              <a:t>Dati aggregati </a:t>
            </a:r>
            <a:r>
              <a:rPr lang="it-IT" sz="1000" dirty="0"/>
              <a:t>per</a:t>
            </a:r>
            <a:r>
              <a:rPr lang="it-IT" sz="1000" b="1" dirty="0"/>
              <a:t> Comune</a:t>
            </a:r>
          </a:p>
        </p:txBody>
      </p:sp>
      <p:sp>
        <p:nvSpPr>
          <p:cNvPr id="54" name="Freccia a destra 53"/>
          <p:cNvSpPr/>
          <p:nvPr/>
        </p:nvSpPr>
        <p:spPr>
          <a:xfrm>
            <a:off x="3708400" y="1920875"/>
            <a:ext cx="152400" cy="212725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it-IT"/>
          </a:p>
        </p:txBody>
      </p:sp>
      <p:sp>
        <p:nvSpPr>
          <p:cNvPr id="55" name="Freccia in giù 54"/>
          <p:cNvSpPr/>
          <p:nvPr/>
        </p:nvSpPr>
        <p:spPr>
          <a:xfrm>
            <a:off x="4284663" y="2447925"/>
            <a:ext cx="215900" cy="188913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it-IT"/>
          </a:p>
        </p:txBody>
      </p:sp>
      <p:sp>
        <p:nvSpPr>
          <p:cNvPr id="56" name="CasellaDiTesto 55"/>
          <p:cNvSpPr txBox="1"/>
          <p:nvPr/>
        </p:nvSpPr>
        <p:spPr>
          <a:xfrm>
            <a:off x="2616200" y="4049713"/>
            <a:ext cx="1069975" cy="708025"/>
          </a:xfrm>
          <a:prstGeom prst="rect">
            <a:avLst/>
          </a:prstGeom>
          <a:ln/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000" b="1" dirty="0">
                <a:cs typeface="Arial" pitchFamily="34" charset="0"/>
              </a:rPr>
              <a:t>ANGEM – </a:t>
            </a:r>
            <a:r>
              <a:rPr lang="en-GB" sz="1000" b="1" dirty="0" err="1">
                <a:cs typeface="Arial" pitchFamily="34" charset="0"/>
              </a:rPr>
              <a:t>Aziende</a:t>
            </a:r>
            <a:r>
              <a:rPr lang="en-GB" sz="1000" b="1" dirty="0">
                <a:cs typeface="Arial" pitchFamily="34" charset="0"/>
              </a:rPr>
              <a:t> </a:t>
            </a:r>
            <a:r>
              <a:rPr lang="en-GB" sz="1000" dirty="0">
                <a:cs typeface="Arial" pitchFamily="34" charset="0"/>
              </a:rPr>
              <a:t>di</a:t>
            </a:r>
            <a:r>
              <a:rPr lang="en-GB" sz="1000" b="1" dirty="0">
                <a:cs typeface="Arial" pitchFamily="34" charset="0"/>
              </a:rPr>
              <a:t> </a:t>
            </a:r>
            <a:r>
              <a:rPr lang="en-GB" sz="1000" b="1" dirty="0" err="1">
                <a:cs typeface="Arial" pitchFamily="34" charset="0"/>
              </a:rPr>
              <a:t>ristorazione</a:t>
            </a:r>
            <a:r>
              <a:rPr lang="en-GB" sz="1000" b="1" dirty="0">
                <a:cs typeface="Arial" pitchFamily="34" charset="0"/>
              </a:rPr>
              <a:t> </a:t>
            </a:r>
            <a:r>
              <a:rPr lang="en-GB" sz="1000" b="1" dirty="0" err="1">
                <a:cs typeface="Arial" pitchFamily="34" charset="0"/>
              </a:rPr>
              <a:t>collettiva</a:t>
            </a:r>
            <a:endParaRPr lang="en-GB" sz="1000" dirty="0">
              <a:cs typeface="Arial" pitchFamily="34" charset="0"/>
            </a:endParaRPr>
          </a:p>
        </p:txBody>
      </p:sp>
      <p:sp>
        <p:nvSpPr>
          <p:cNvPr id="57" name="CasellaDiTesto 56"/>
          <p:cNvSpPr txBox="1"/>
          <p:nvPr/>
        </p:nvSpPr>
        <p:spPr>
          <a:xfrm>
            <a:off x="2627313" y="3208338"/>
            <a:ext cx="1069975" cy="708025"/>
          </a:xfrm>
          <a:prstGeom prst="rect">
            <a:avLst/>
          </a:prstGeom>
          <a:ln/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000" b="1" dirty="0" err="1">
                <a:cs typeface="Arial" pitchFamily="34" charset="0"/>
              </a:rPr>
              <a:t>Ministero</a:t>
            </a:r>
            <a:r>
              <a:rPr lang="en-GB" sz="1000" b="1" dirty="0">
                <a:cs typeface="Arial" pitchFamily="34" charset="0"/>
              </a:rPr>
              <a:t> Salute/ASL – </a:t>
            </a:r>
            <a:r>
              <a:rPr lang="en-GB" sz="1000" b="1" dirty="0" err="1">
                <a:cs typeface="Arial" pitchFamily="34" charset="0"/>
              </a:rPr>
              <a:t>Regione</a:t>
            </a:r>
            <a:r>
              <a:rPr lang="en-GB" sz="1000" b="1" dirty="0">
                <a:cs typeface="Arial" pitchFamily="34" charset="0"/>
              </a:rPr>
              <a:t> </a:t>
            </a:r>
            <a:r>
              <a:rPr lang="en-GB" sz="1000" b="1" dirty="0" err="1">
                <a:cs typeface="Arial" pitchFamily="34" charset="0"/>
              </a:rPr>
              <a:t>Lombardia</a:t>
            </a:r>
            <a:endParaRPr lang="en-GB" sz="1000" dirty="0">
              <a:cs typeface="Arial" pitchFamily="34" charset="0"/>
            </a:endParaRPr>
          </a:p>
        </p:txBody>
      </p:sp>
      <p:sp>
        <p:nvSpPr>
          <p:cNvPr id="58" name="Freccia in giù 57"/>
          <p:cNvSpPr/>
          <p:nvPr/>
        </p:nvSpPr>
        <p:spPr>
          <a:xfrm rot="10800000">
            <a:off x="4284663" y="3024188"/>
            <a:ext cx="215900" cy="188912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it-IT"/>
          </a:p>
        </p:txBody>
      </p:sp>
      <p:sp>
        <p:nvSpPr>
          <p:cNvPr id="63" name="CasellaDiTesto 62"/>
          <p:cNvSpPr txBox="1"/>
          <p:nvPr/>
        </p:nvSpPr>
        <p:spPr>
          <a:xfrm>
            <a:off x="3851275" y="3213100"/>
            <a:ext cx="1069975" cy="2092325"/>
          </a:xfrm>
          <a:prstGeom prst="rect">
            <a:avLst/>
          </a:prstGeom>
          <a:ln/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000" b="1" dirty="0" err="1">
                <a:cs typeface="Arial" pitchFamily="34" charset="0"/>
              </a:rPr>
              <a:t>Dati</a:t>
            </a:r>
            <a:r>
              <a:rPr lang="en-GB" sz="1000" b="1" dirty="0">
                <a:cs typeface="Arial" pitchFamily="34" charset="0"/>
              </a:rPr>
              <a:t> </a:t>
            </a:r>
            <a:r>
              <a:rPr lang="en-GB" sz="1000" dirty="0" err="1">
                <a:cs typeface="Arial" pitchFamily="34" charset="0"/>
              </a:rPr>
              <a:t>su</a:t>
            </a:r>
            <a:r>
              <a:rPr lang="en-GB" sz="1000" dirty="0">
                <a:cs typeface="Arial" pitchFamily="34" charset="0"/>
              </a:rPr>
              <a:t>:</a:t>
            </a:r>
          </a:p>
          <a:p>
            <a:pPr marL="171450" indent="-171450" fontAlgn="auto">
              <a:spcBef>
                <a:spcPts val="0"/>
              </a:spcBef>
              <a:spcAft>
                <a:spcPts val="0"/>
              </a:spcAft>
              <a:buFontTx/>
              <a:buChar char="-"/>
              <a:defRPr/>
            </a:pPr>
            <a:r>
              <a:rPr lang="en-GB" sz="1000" b="1" dirty="0" err="1">
                <a:cs typeface="Arial" pitchFamily="34" charset="0"/>
              </a:rPr>
              <a:t>Ristorazione</a:t>
            </a:r>
            <a:r>
              <a:rPr lang="en-GB" sz="1000" b="1" dirty="0">
                <a:cs typeface="Arial" pitchFamily="34" charset="0"/>
              </a:rPr>
              <a:t> </a:t>
            </a:r>
            <a:r>
              <a:rPr lang="en-GB" sz="1000" b="1" dirty="0" err="1">
                <a:cs typeface="Arial" pitchFamily="34" charset="0"/>
              </a:rPr>
              <a:t>ospedaliera</a:t>
            </a:r>
            <a:endParaRPr lang="en-GB" sz="1000" b="1" dirty="0">
              <a:cs typeface="Arial" pitchFamily="34" charset="0"/>
            </a:endParaRPr>
          </a:p>
          <a:p>
            <a:pPr marL="171450" indent="-171450" fontAlgn="auto">
              <a:spcBef>
                <a:spcPts val="0"/>
              </a:spcBef>
              <a:spcAft>
                <a:spcPts val="0"/>
              </a:spcAft>
              <a:buFontTx/>
              <a:buChar char="-"/>
              <a:defRPr/>
            </a:pPr>
            <a:r>
              <a:rPr lang="en-GB" sz="1000" b="1" dirty="0" err="1">
                <a:cs typeface="Arial" pitchFamily="34" charset="0"/>
              </a:rPr>
              <a:t>Ristorazione</a:t>
            </a:r>
            <a:r>
              <a:rPr lang="en-GB" sz="1000" b="1" dirty="0">
                <a:cs typeface="Arial" pitchFamily="34" charset="0"/>
              </a:rPr>
              <a:t> </a:t>
            </a:r>
            <a:r>
              <a:rPr lang="en-GB" sz="1000" dirty="0">
                <a:cs typeface="Arial" pitchFamily="34" charset="0"/>
              </a:rPr>
              <a:t> </a:t>
            </a:r>
            <a:r>
              <a:rPr lang="en-GB" sz="1000" b="1" dirty="0">
                <a:cs typeface="Arial" pitchFamily="34" charset="0"/>
              </a:rPr>
              <a:t>socio-assist.</a:t>
            </a:r>
          </a:p>
          <a:p>
            <a:pPr marL="171450" indent="-171450" fontAlgn="auto">
              <a:spcBef>
                <a:spcPts val="0"/>
              </a:spcBef>
              <a:spcAft>
                <a:spcPts val="0"/>
              </a:spcAft>
              <a:buFontTx/>
              <a:buChar char="-"/>
              <a:defRPr/>
            </a:pPr>
            <a:r>
              <a:rPr lang="en-GB" sz="1000" b="1" dirty="0" err="1">
                <a:cs typeface="Arial" pitchFamily="34" charset="0"/>
              </a:rPr>
              <a:t>Ristorazione</a:t>
            </a:r>
            <a:r>
              <a:rPr lang="en-GB" sz="1000" b="1" dirty="0">
                <a:cs typeface="Arial" pitchFamily="34" charset="0"/>
              </a:rPr>
              <a:t> </a:t>
            </a:r>
            <a:r>
              <a:rPr lang="en-GB" sz="1000" b="1" dirty="0" err="1">
                <a:cs typeface="Arial" pitchFamily="34" charset="0"/>
              </a:rPr>
              <a:t>aziendale</a:t>
            </a:r>
            <a:endParaRPr lang="en-GB" sz="1000" b="1" dirty="0">
              <a:cs typeface="Arial" pitchFamily="34" charset="0"/>
            </a:endParaRPr>
          </a:p>
          <a:p>
            <a:pPr marL="171450" indent="-171450" fontAlgn="auto">
              <a:spcBef>
                <a:spcPts val="0"/>
              </a:spcBef>
              <a:spcAft>
                <a:spcPts val="0"/>
              </a:spcAft>
              <a:buFontTx/>
              <a:buChar char="-"/>
              <a:defRPr/>
            </a:pPr>
            <a:r>
              <a:rPr lang="en-GB" sz="1000" b="1" dirty="0" err="1">
                <a:cs typeface="Arial" pitchFamily="34" charset="0"/>
              </a:rPr>
              <a:t>Ristorazione</a:t>
            </a:r>
            <a:r>
              <a:rPr lang="en-GB" sz="1000" b="1" dirty="0">
                <a:cs typeface="Arial" pitchFamily="34" charset="0"/>
              </a:rPr>
              <a:t> </a:t>
            </a:r>
            <a:r>
              <a:rPr lang="en-GB" sz="1000" dirty="0">
                <a:cs typeface="Arial" pitchFamily="34" charset="0"/>
              </a:rPr>
              <a:t>di</a:t>
            </a:r>
            <a:r>
              <a:rPr lang="en-GB" sz="1000" b="1" dirty="0">
                <a:cs typeface="Arial" pitchFamily="34" charset="0"/>
              </a:rPr>
              <a:t> </a:t>
            </a:r>
            <a:r>
              <a:rPr lang="en-GB" sz="1000" b="1" dirty="0" err="1">
                <a:cs typeface="Arial" pitchFamily="34" charset="0"/>
              </a:rPr>
              <a:t>altre</a:t>
            </a:r>
            <a:r>
              <a:rPr lang="en-GB" sz="1000" b="1" dirty="0">
                <a:cs typeface="Arial" pitchFamily="34" charset="0"/>
              </a:rPr>
              <a:t> </a:t>
            </a:r>
            <a:r>
              <a:rPr lang="en-GB" sz="1000" b="1" dirty="0" err="1">
                <a:cs typeface="Arial" pitchFamily="34" charset="0"/>
              </a:rPr>
              <a:t>collettività</a:t>
            </a:r>
            <a:r>
              <a:rPr lang="en-GB" sz="1000" b="1" dirty="0">
                <a:cs typeface="Arial" pitchFamily="34" charset="0"/>
              </a:rPr>
              <a:t> </a:t>
            </a:r>
            <a:r>
              <a:rPr lang="en-GB" sz="1000" dirty="0">
                <a:cs typeface="Arial" pitchFamily="34" charset="0"/>
              </a:rPr>
              <a:t>(</a:t>
            </a:r>
            <a:r>
              <a:rPr lang="en-GB" sz="1000" dirty="0" err="1">
                <a:cs typeface="Arial" pitchFamily="34" charset="0"/>
              </a:rPr>
              <a:t>caserme</a:t>
            </a:r>
            <a:r>
              <a:rPr lang="en-GB" sz="1000" dirty="0">
                <a:cs typeface="Arial" pitchFamily="34" charset="0"/>
              </a:rPr>
              <a:t>, </a:t>
            </a:r>
            <a:r>
              <a:rPr lang="en-GB" sz="1000" dirty="0" err="1">
                <a:cs typeface="Arial" pitchFamily="34" charset="0"/>
              </a:rPr>
              <a:t>carceri</a:t>
            </a:r>
            <a:r>
              <a:rPr lang="en-GB" sz="1000" dirty="0">
                <a:cs typeface="Arial" pitchFamily="34" charset="0"/>
              </a:rPr>
              <a:t>, </a:t>
            </a:r>
            <a:r>
              <a:rPr lang="en-GB" sz="1000" dirty="0" err="1">
                <a:cs typeface="Arial" pitchFamily="34" charset="0"/>
              </a:rPr>
              <a:t>universit</a:t>
            </a:r>
            <a:r>
              <a:rPr lang="en-GB" sz="1000" dirty="0">
                <a:cs typeface="Arial" pitchFamily="34" charset="0"/>
              </a:rPr>
              <a:t>.)</a:t>
            </a:r>
          </a:p>
        </p:txBody>
      </p:sp>
      <p:sp>
        <p:nvSpPr>
          <p:cNvPr id="59" name="Freccia a destra 58"/>
          <p:cNvSpPr/>
          <p:nvPr/>
        </p:nvSpPr>
        <p:spPr>
          <a:xfrm>
            <a:off x="3716338" y="3433763"/>
            <a:ext cx="152400" cy="211137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it-IT"/>
          </a:p>
        </p:txBody>
      </p:sp>
      <p:sp>
        <p:nvSpPr>
          <p:cNvPr id="64" name="CasellaDiTesto 63"/>
          <p:cNvSpPr txBox="1"/>
          <p:nvPr/>
        </p:nvSpPr>
        <p:spPr>
          <a:xfrm>
            <a:off x="2638425" y="4941888"/>
            <a:ext cx="1069975" cy="400050"/>
          </a:xfrm>
          <a:prstGeom prst="rect">
            <a:avLst/>
          </a:prstGeom>
          <a:ln/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000" b="1" dirty="0" err="1">
                <a:cs typeface="Arial" pitchFamily="34" charset="0"/>
              </a:rPr>
              <a:t>Stazioni</a:t>
            </a:r>
            <a:r>
              <a:rPr lang="en-GB" sz="1000" b="1" dirty="0">
                <a:cs typeface="Arial" pitchFamily="34" charset="0"/>
              </a:rPr>
              <a:t> </a:t>
            </a:r>
            <a:r>
              <a:rPr lang="en-GB" sz="1000" b="1" dirty="0" err="1">
                <a:cs typeface="Arial" pitchFamily="34" charset="0"/>
              </a:rPr>
              <a:t>appaltanti</a:t>
            </a:r>
            <a:endParaRPr lang="en-GB" sz="1000" dirty="0">
              <a:cs typeface="Arial" pitchFamily="34" charset="0"/>
            </a:endParaRPr>
          </a:p>
        </p:txBody>
      </p:sp>
      <p:sp>
        <p:nvSpPr>
          <p:cNvPr id="62" name="Freccia a destra 61"/>
          <p:cNvSpPr/>
          <p:nvPr/>
        </p:nvSpPr>
        <p:spPr>
          <a:xfrm>
            <a:off x="3708400" y="5013325"/>
            <a:ext cx="152400" cy="211138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it-IT"/>
          </a:p>
        </p:txBody>
      </p:sp>
      <p:sp>
        <p:nvSpPr>
          <p:cNvPr id="61" name="Freccia a destra 60"/>
          <p:cNvSpPr/>
          <p:nvPr/>
        </p:nvSpPr>
        <p:spPr>
          <a:xfrm>
            <a:off x="3698875" y="4292600"/>
            <a:ext cx="152400" cy="212725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it-IT"/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magine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08520" y="0"/>
            <a:ext cx="4848099" cy="6858000"/>
          </a:xfrm>
          <a:prstGeom prst="rect">
            <a:avLst/>
          </a:prstGeom>
        </p:spPr>
      </p:pic>
      <p:pic>
        <p:nvPicPr>
          <p:cNvPr id="5" name="Immagine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26995" y="-1"/>
            <a:ext cx="4848099" cy="6858000"/>
          </a:xfrm>
          <a:prstGeom prst="rect">
            <a:avLst/>
          </a:prstGeom>
        </p:spPr>
      </p:pic>
      <p:sp>
        <p:nvSpPr>
          <p:cNvPr id="6" name="CasellaDiTesto 5"/>
          <p:cNvSpPr txBox="1"/>
          <p:nvPr/>
        </p:nvSpPr>
        <p:spPr>
          <a:xfrm>
            <a:off x="116505" y="5634245"/>
            <a:ext cx="2520280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it-IT" sz="1200" b="1" dirty="0" smtClean="0">
                <a:latin typeface="Arial" pitchFamily="34" charset="0"/>
              </a:rPr>
              <a:t>Totale pasti annuali consumati nella Ristorazione Istituzionale</a:t>
            </a:r>
          </a:p>
          <a:p>
            <a:pPr algn="ctr"/>
            <a:r>
              <a:rPr lang="it-IT" sz="1400" b="1" dirty="0" smtClean="0">
                <a:latin typeface="Arial" pitchFamily="34" charset="0"/>
              </a:rPr>
              <a:t>circa 212 milioni</a:t>
            </a:r>
            <a:endParaRPr lang="it-IT" sz="1400" b="1" dirty="0">
              <a:latin typeface="Arial" pitchFamily="34" charset="0"/>
            </a:endParaRPr>
          </a:p>
        </p:txBody>
      </p:sp>
      <p:sp>
        <p:nvSpPr>
          <p:cNvPr id="7" name="CasellaDiTesto 6"/>
          <p:cNvSpPr txBox="1"/>
          <p:nvPr/>
        </p:nvSpPr>
        <p:spPr>
          <a:xfrm>
            <a:off x="4650793" y="5589240"/>
            <a:ext cx="2520280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it-IT" sz="1200" b="1" dirty="0" smtClean="0">
                <a:latin typeface="Arial" pitchFamily="34" charset="0"/>
              </a:rPr>
              <a:t>Totale prodotti </a:t>
            </a:r>
            <a:r>
              <a:rPr lang="it-IT" sz="1200" b="1" dirty="0" err="1" smtClean="0">
                <a:latin typeface="Arial" pitchFamily="34" charset="0"/>
              </a:rPr>
              <a:t>bio</a:t>
            </a:r>
            <a:r>
              <a:rPr lang="it-IT" sz="1200" b="1" dirty="0" smtClean="0">
                <a:latin typeface="Arial" pitchFamily="34" charset="0"/>
              </a:rPr>
              <a:t> richiesti nella Ristorazione Istituzionale</a:t>
            </a:r>
          </a:p>
          <a:p>
            <a:pPr algn="ctr"/>
            <a:r>
              <a:rPr lang="it-IT" sz="1400" b="1" dirty="0" smtClean="0">
                <a:latin typeface="Arial" pitchFamily="34" charset="0"/>
              </a:rPr>
              <a:t>circa 1.825 t/anno</a:t>
            </a:r>
            <a:endParaRPr lang="it-IT" sz="1400" b="1" dirty="0">
              <a:latin typeface="Arial" pitchFamily="34" charset="0"/>
            </a:endParaRPr>
          </a:p>
        </p:txBody>
      </p:sp>
      <p:sp>
        <p:nvSpPr>
          <p:cNvPr id="8" name="Ovale 7"/>
          <p:cNvSpPr/>
          <p:nvPr/>
        </p:nvSpPr>
        <p:spPr>
          <a:xfrm>
            <a:off x="386535" y="2911442"/>
            <a:ext cx="1530170" cy="1035115"/>
          </a:xfrm>
          <a:prstGeom prst="ellipse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cxnSp>
        <p:nvCxnSpPr>
          <p:cNvPr id="10" name="Connettore 1 9"/>
          <p:cNvCxnSpPr/>
          <p:nvPr/>
        </p:nvCxnSpPr>
        <p:spPr>
          <a:xfrm flipH="1" flipV="1">
            <a:off x="701571" y="953726"/>
            <a:ext cx="135014" cy="2025224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Ovale 13"/>
          <p:cNvSpPr/>
          <p:nvPr/>
        </p:nvSpPr>
        <p:spPr>
          <a:xfrm>
            <a:off x="4977045" y="2911442"/>
            <a:ext cx="1575176" cy="1179683"/>
          </a:xfrm>
          <a:prstGeom prst="ellipse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cxnSp>
        <p:nvCxnSpPr>
          <p:cNvPr id="15" name="Connettore 1 14"/>
          <p:cNvCxnSpPr>
            <a:endCxn id="19" idx="2"/>
          </p:cNvCxnSpPr>
          <p:nvPr/>
        </p:nvCxnSpPr>
        <p:spPr>
          <a:xfrm flipH="1" flipV="1">
            <a:off x="5339308" y="1138392"/>
            <a:ext cx="135014" cy="184055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CasellaDiTesto 17"/>
          <p:cNvSpPr txBox="1"/>
          <p:nvPr/>
        </p:nvSpPr>
        <p:spPr>
          <a:xfrm>
            <a:off x="431540" y="638690"/>
            <a:ext cx="63007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dirty="0" smtClean="0">
                <a:solidFill>
                  <a:srgbClr val="FF0000"/>
                </a:solidFill>
              </a:rPr>
              <a:t>42%</a:t>
            </a:r>
            <a:endParaRPr lang="it-IT" dirty="0">
              <a:solidFill>
                <a:srgbClr val="FF0000"/>
              </a:solidFill>
            </a:endParaRPr>
          </a:p>
        </p:txBody>
      </p:sp>
      <p:sp>
        <p:nvSpPr>
          <p:cNvPr id="19" name="CasellaDiTesto 18"/>
          <p:cNvSpPr txBox="1"/>
          <p:nvPr/>
        </p:nvSpPr>
        <p:spPr>
          <a:xfrm>
            <a:off x="5024273" y="769060"/>
            <a:ext cx="63007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dirty="0" smtClean="0">
                <a:solidFill>
                  <a:srgbClr val="FF0000"/>
                </a:solidFill>
              </a:rPr>
              <a:t>60%</a:t>
            </a:r>
            <a:endParaRPr lang="it-IT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751092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ttangolo 4"/>
          <p:cNvSpPr/>
          <p:nvPr/>
        </p:nvSpPr>
        <p:spPr>
          <a:xfrm>
            <a:off x="0" y="188913"/>
            <a:ext cx="539750" cy="503237"/>
          </a:xfrm>
          <a:prstGeom prst="rect">
            <a:avLst/>
          </a:prstGeom>
          <a:solidFill>
            <a:schemeClr val="bg1"/>
          </a:solidFill>
          <a:ln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it-IT" sz="500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n.Pagina</a:t>
            </a:r>
            <a:r>
              <a:rPr lang="it-IT" sz="5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it-IT" sz="5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</a:br>
            <a:r>
              <a:rPr lang="it-IT" sz="16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22</a:t>
            </a:r>
            <a:endParaRPr lang="it-IT" sz="1600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3" name="Immagine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88540" y="12650"/>
            <a:ext cx="4853023" cy="6858000"/>
          </a:xfrm>
          <a:prstGeom prst="rect">
            <a:avLst/>
          </a:prstGeom>
        </p:spPr>
      </p:pic>
      <p:pic>
        <p:nvPicPr>
          <p:cNvPr id="4" name="Immagine 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81990" y="4845"/>
            <a:ext cx="4853023" cy="6858000"/>
          </a:xfrm>
          <a:prstGeom prst="rect">
            <a:avLst/>
          </a:prstGeom>
        </p:spPr>
      </p:pic>
      <p:sp>
        <p:nvSpPr>
          <p:cNvPr id="6" name="Ovale 5"/>
          <p:cNvSpPr/>
          <p:nvPr/>
        </p:nvSpPr>
        <p:spPr>
          <a:xfrm>
            <a:off x="4707014" y="3789040"/>
            <a:ext cx="1305145" cy="1035115"/>
          </a:xfrm>
          <a:prstGeom prst="ellipse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326336808"/>
      </p:ext>
    </p:extLst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ttangolo 4"/>
          <p:cNvSpPr/>
          <p:nvPr/>
        </p:nvSpPr>
        <p:spPr>
          <a:xfrm>
            <a:off x="0" y="188913"/>
            <a:ext cx="539750" cy="503237"/>
          </a:xfrm>
          <a:prstGeom prst="rect">
            <a:avLst/>
          </a:prstGeom>
          <a:solidFill>
            <a:schemeClr val="bg1"/>
          </a:solidFill>
          <a:ln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it-IT" sz="500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n.Pagina</a:t>
            </a:r>
            <a:r>
              <a:rPr lang="it-IT" sz="5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it-IT" sz="5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</a:br>
            <a:r>
              <a:rPr lang="it-IT" sz="16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22</a:t>
            </a:r>
            <a:endParaRPr lang="it-IT" sz="1600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2" name="Immagin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66852" y="0"/>
            <a:ext cx="4853023" cy="6858000"/>
          </a:xfrm>
          <a:prstGeom prst="rect">
            <a:avLst/>
          </a:prstGeom>
        </p:spPr>
      </p:pic>
      <p:pic>
        <p:nvPicPr>
          <p:cNvPr id="6" name="Immagine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1999" y="0"/>
            <a:ext cx="4853023" cy="6858000"/>
          </a:xfrm>
          <a:prstGeom prst="rect">
            <a:avLst/>
          </a:prstGeom>
        </p:spPr>
      </p:pic>
      <p:sp>
        <p:nvSpPr>
          <p:cNvPr id="7" name="Ovale 6"/>
          <p:cNvSpPr/>
          <p:nvPr/>
        </p:nvSpPr>
        <p:spPr>
          <a:xfrm>
            <a:off x="4797025" y="3519010"/>
            <a:ext cx="1305144" cy="1620180"/>
          </a:xfrm>
          <a:prstGeom prst="ellipse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8" name="Ovale 7"/>
          <p:cNvSpPr/>
          <p:nvPr/>
        </p:nvSpPr>
        <p:spPr>
          <a:xfrm>
            <a:off x="7542330" y="3789040"/>
            <a:ext cx="1440160" cy="990110"/>
          </a:xfrm>
          <a:prstGeom prst="ellipse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095331688"/>
      </p:ext>
    </p:extLst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ttangolo 4"/>
          <p:cNvSpPr/>
          <p:nvPr/>
        </p:nvSpPr>
        <p:spPr>
          <a:xfrm>
            <a:off x="0" y="188913"/>
            <a:ext cx="539750" cy="503237"/>
          </a:xfrm>
          <a:prstGeom prst="rect">
            <a:avLst/>
          </a:prstGeom>
          <a:solidFill>
            <a:schemeClr val="bg1"/>
          </a:solidFill>
          <a:ln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it-IT" sz="500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n.Pagina</a:t>
            </a:r>
            <a:r>
              <a:rPr lang="it-IT" sz="5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it-IT" sz="5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</a:br>
            <a:r>
              <a:rPr lang="it-IT" sz="16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22</a:t>
            </a:r>
            <a:endParaRPr lang="it-IT" sz="1600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2" name="Immagin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43535" y="-141"/>
            <a:ext cx="4853023" cy="6858000"/>
          </a:xfrm>
          <a:prstGeom prst="rect">
            <a:avLst/>
          </a:prstGeom>
        </p:spPr>
      </p:pic>
      <p:pic>
        <p:nvPicPr>
          <p:cNvPr id="6" name="Immagine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68427" y="-141"/>
            <a:ext cx="4853023" cy="6858000"/>
          </a:xfrm>
          <a:prstGeom prst="rect">
            <a:avLst/>
          </a:prstGeom>
        </p:spPr>
      </p:pic>
      <p:sp>
        <p:nvSpPr>
          <p:cNvPr id="7" name="Ovale 6"/>
          <p:cNvSpPr/>
          <p:nvPr/>
        </p:nvSpPr>
        <p:spPr>
          <a:xfrm>
            <a:off x="7272300" y="3338989"/>
            <a:ext cx="1980220" cy="1575175"/>
          </a:xfrm>
          <a:prstGeom prst="ellipse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389724914"/>
      </p:ext>
    </p:extLst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ttangolo 4"/>
          <p:cNvSpPr/>
          <p:nvPr/>
        </p:nvSpPr>
        <p:spPr>
          <a:xfrm>
            <a:off x="0" y="188913"/>
            <a:ext cx="539750" cy="503237"/>
          </a:xfrm>
          <a:prstGeom prst="rect">
            <a:avLst/>
          </a:prstGeom>
          <a:solidFill>
            <a:schemeClr val="bg1"/>
          </a:solidFill>
          <a:ln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it-IT" sz="500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n.Pagina</a:t>
            </a:r>
            <a:r>
              <a:rPr lang="it-IT" sz="5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it-IT" sz="5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</a:br>
            <a:r>
              <a:rPr lang="it-IT" sz="16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22</a:t>
            </a:r>
            <a:endParaRPr lang="it-IT" sz="1600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2" name="Immagin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95089" y="0"/>
            <a:ext cx="4853023" cy="6858000"/>
          </a:xfrm>
          <a:prstGeom prst="rect">
            <a:avLst/>
          </a:prstGeom>
        </p:spPr>
      </p:pic>
      <p:pic>
        <p:nvPicPr>
          <p:cNvPr id="6" name="Immagine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57934" y="0"/>
            <a:ext cx="4853023" cy="6858000"/>
          </a:xfrm>
          <a:prstGeom prst="rect">
            <a:avLst/>
          </a:prstGeom>
        </p:spPr>
      </p:pic>
      <p:sp>
        <p:nvSpPr>
          <p:cNvPr id="7" name="Ovale 6"/>
          <p:cNvSpPr/>
          <p:nvPr/>
        </p:nvSpPr>
        <p:spPr>
          <a:xfrm>
            <a:off x="7407315" y="3789040"/>
            <a:ext cx="1530170" cy="1035115"/>
          </a:xfrm>
          <a:prstGeom prst="ellipse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747664959"/>
      </p:ext>
    </p:extLst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ttangolo 4"/>
          <p:cNvSpPr/>
          <p:nvPr/>
        </p:nvSpPr>
        <p:spPr>
          <a:xfrm>
            <a:off x="0" y="188913"/>
            <a:ext cx="539750" cy="503237"/>
          </a:xfrm>
          <a:prstGeom prst="rect">
            <a:avLst/>
          </a:prstGeom>
          <a:solidFill>
            <a:schemeClr val="bg1"/>
          </a:solidFill>
          <a:ln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it-IT" sz="500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n.Pagina</a:t>
            </a:r>
            <a:r>
              <a:rPr lang="it-IT" sz="5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it-IT" sz="5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</a:br>
            <a:r>
              <a:rPr lang="it-IT" sz="16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22</a:t>
            </a:r>
            <a:endParaRPr lang="it-IT" sz="1600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2" name="Immagin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98530" y="0"/>
            <a:ext cx="4853023" cy="6858000"/>
          </a:xfrm>
          <a:prstGeom prst="rect">
            <a:avLst/>
          </a:prstGeom>
        </p:spPr>
      </p:pic>
      <p:pic>
        <p:nvPicPr>
          <p:cNvPr id="6" name="Immagine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24522" y="0"/>
            <a:ext cx="4853023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1125421"/>
      </p:ext>
    </p:extLst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ttangolo 4"/>
          <p:cNvSpPr/>
          <p:nvPr/>
        </p:nvSpPr>
        <p:spPr>
          <a:xfrm>
            <a:off x="0" y="188913"/>
            <a:ext cx="539750" cy="503237"/>
          </a:xfrm>
          <a:prstGeom prst="rect">
            <a:avLst/>
          </a:prstGeom>
          <a:solidFill>
            <a:schemeClr val="bg1"/>
          </a:solidFill>
          <a:ln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it-IT" sz="500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n.Pagina</a:t>
            </a:r>
            <a:r>
              <a:rPr lang="it-IT" sz="5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it-IT" sz="5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</a:br>
            <a:r>
              <a:rPr lang="it-IT" sz="16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22</a:t>
            </a:r>
            <a:endParaRPr lang="it-IT" sz="1600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2" name="Immagin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333545" y="0"/>
            <a:ext cx="4853023" cy="6858000"/>
          </a:xfrm>
          <a:prstGeom prst="rect">
            <a:avLst/>
          </a:prstGeom>
        </p:spPr>
      </p:pic>
      <p:pic>
        <p:nvPicPr>
          <p:cNvPr id="6" name="Immagine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34512" y="0"/>
            <a:ext cx="4853023" cy="6858000"/>
          </a:xfrm>
          <a:prstGeom prst="rect">
            <a:avLst/>
          </a:prstGeom>
        </p:spPr>
      </p:pic>
      <p:sp>
        <p:nvSpPr>
          <p:cNvPr id="7" name="Ovale 6"/>
          <p:cNvSpPr/>
          <p:nvPr/>
        </p:nvSpPr>
        <p:spPr>
          <a:xfrm>
            <a:off x="6961023" y="3429000"/>
            <a:ext cx="1976462" cy="1485165"/>
          </a:xfrm>
          <a:prstGeom prst="ellipse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497572646"/>
      </p:ext>
    </p:extLst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ttangolo 6"/>
          <p:cNvSpPr/>
          <p:nvPr/>
        </p:nvSpPr>
        <p:spPr>
          <a:xfrm>
            <a:off x="5003800" y="1412875"/>
            <a:ext cx="3455988" cy="936625"/>
          </a:xfrm>
          <a:prstGeom prst="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it-IT"/>
          </a:p>
        </p:txBody>
      </p:sp>
      <p:sp>
        <p:nvSpPr>
          <p:cNvPr id="9" name="Rettangolo 8"/>
          <p:cNvSpPr/>
          <p:nvPr/>
        </p:nvSpPr>
        <p:spPr>
          <a:xfrm>
            <a:off x="468313" y="1196975"/>
            <a:ext cx="3671887" cy="1368425"/>
          </a:xfrm>
          <a:prstGeom prst="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it-IT"/>
          </a:p>
        </p:txBody>
      </p:sp>
      <p:grpSp>
        <p:nvGrpSpPr>
          <p:cNvPr id="10" name="Gruppo 23"/>
          <p:cNvGrpSpPr>
            <a:grpSpLocks/>
          </p:cNvGrpSpPr>
          <p:nvPr/>
        </p:nvGrpSpPr>
        <p:grpSpPr bwMode="auto">
          <a:xfrm>
            <a:off x="395288" y="2636838"/>
            <a:ext cx="8316912" cy="360362"/>
            <a:chOff x="0" y="2276873"/>
            <a:chExt cx="8316416" cy="360041"/>
          </a:xfrm>
        </p:grpSpPr>
        <p:cxnSp>
          <p:nvCxnSpPr>
            <p:cNvPr id="11" name="Connettore 1 10"/>
            <p:cNvCxnSpPr/>
            <p:nvPr/>
          </p:nvCxnSpPr>
          <p:spPr>
            <a:xfrm>
              <a:off x="4355840" y="2276873"/>
              <a:ext cx="3960576" cy="0"/>
            </a:xfrm>
            <a:prstGeom prst="line">
              <a:avLst/>
            </a:prstGeom>
            <a:ln w="28575">
              <a:solidFill>
                <a:schemeClr val="accent3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Connettore 1 11"/>
            <p:cNvCxnSpPr/>
            <p:nvPr/>
          </p:nvCxnSpPr>
          <p:spPr>
            <a:xfrm rot="5400000" flipH="1">
              <a:off x="4283674" y="2349040"/>
              <a:ext cx="144333" cy="0"/>
            </a:xfrm>
            <a:prstGeom prst="line">
              <a:avLst/>
            </a:prstGeom>
            <a:ln w="28575">
              <a:solidFill>
                <a:schemeClr val="accent3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Connettore 1 12"/>
            <p:cNvCxnSpPr/>
            <p:nvPr/>
          </p:nvCxnSpPr>
          <p:spPr>
            <a:xfrm rot="16200000" flipV="1">
              <a:off x="4500295" y="2276752"/>
              <a:ext cx="0" cy="288908"/>
            </a:xfrm>
            <a:prstGeom prst="line">
              <a:avLst/>
            </a:prstGeom>
            <a:ln w="28575">
              <a:solidFill>
                <a:schemeClr val="accent3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Connettore 1 13"/>
            <p:cNvCxnSpPr/>
            <p:nvPr/>
          </p:nvCxnSpPr>
          <p:spPr>
            <a:xfrm rot="5400000" flipH="1" flipV="1">
              <a:off x="4320213" y="2312379"/>
              <a:ext cx="215708" cy="433362"/>
            </a:xfrm>
            <a:prstGeom prst="line">
              <a:avLst/>
            </a:prstGeom>
            <a:ln w="28575">
              <a:solidFill>
                <a:schemeClr val="accent3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Connettore 1 14"/>
            <p:cNvCxnSpPr/>
            <p:nvPr/>
          </p:nvCxnSpPr>
          <p:spPr>
            <a:xfrm rot="10800000">
              <a:off x="3779612" y="2421206"/>
              <a:ext cx="288908" cy="0"/>
            </a:xfrm>
            <a:prstGeom prst="line">
              <a:avLst/>
            </a:prstGeom>
            <a:ln w="28575">
              <a:solidFill>
                <a:schemeClr val="accent3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Connettore 1 15"/>
            <p:cNvCxnSpPr/>
            <p:nvPr/>
          </p:nvCxnSpPr>
          <p:spPr>
            <a:xfrm rot="5400000" flipH="1">
              <a:off x="3887645" y="2313173"/>
              <a:ext cx="215708" cy="431774"/>
            </a:xfrm>
            <a:prstGeom prst="line">
              <a:avLst/>
            </a:prstGeom>
            <a:ln w="28575">
              <a:solidFill>
                <a:schemeClr val="accent3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Connettore 1 16"/>
            <p:cNvCxnSpPr/>
            <p:nvPr/>
          </p:nvCxnSpPr>
          <p:spPr>
            <a:xfrm>
              <a:off x="0" y="2276873"/>
              <a:ext cx="4068519" cy="0"/>
            </a:xfrm>
            <a:prstGeom prst="line">
              <a:avLst/>
            </a:prstGeom>
            <a:ln w="28575">
              <a:solidFill>
                <a:schemeClr val="accent3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Connettore 1 17"/>
            <p:cNvCxnSpPr/>
            <p:nvPr/>
          </p:nvCxnSpPr>
          <p:spPr>
            <a:xfrm rot="5400000" flipH="1">
              <a:off x="3996353" y="2349040"/>
              <a:ext cx="144333" cy="0"/>
            </a:xfrm>
            <a:prstGeom prst="line">
              <a:avLst/>
            </a:prstGeom>
            <a:ln w="28575">
              <a:solidFill>
                <a:schemeClr val="accent3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9" name="CasellaDiTesto 24"/>
          <p:cNvSpPr txBox="1">
            <a:spLocks noChangeArrowheads="1"/>
          </p:cNvSpPr>
          <p:nvPr/>
        </p:nvSpPr>
        <p:spPr bwMode="auto">
          <a:xfrm>
            <a:off x="2124075" y="3059113"/>
            <a:ext cx="5040313" cy="369887"/>
          </a:xfrm>
          <a:prstGeom prst="rect">
            <a:avLst/>
          </a:prstGeom>
          <a:noFill/>
          <a:ln w="28575">
            <a:solidFill>
              <a:srgbClr val="97BF0D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9pPr>
          </a:lstStyle>
          <a:p>
            <a:pPr algn="ctr" eaLnBrk="1" hangingPunct="1"/>
            <a:r>
              <a:rPr lang="it-IT">
                <a:latin typeface="Arial" pitchFamily="34" charset="0"/>
              </a:rPr>
              <a:t>TERRITORIALIZZAZIONE</a:t>
            </a:r>
          </a:p>
        </p:txBody>
      </p:sp>
      <p:grpSp>
        <p:nvGrpSpPr>
          <p:cNvPr id="20" name="Gruppo 25"/>
          <p:cNvGrpSpPr>
            <a:grpSpLocks/>
          </p:cNvGrpSpPr>
          <p:nvPr/>
        </p:nvGrpSpPr>
        <p:grpSpPr bwMode="auto">
          <a:xfrm rot="5400000">
            <a:off x="4247356" y="945357"/>
            <a:ext cx="360363" cy="7632700"/>
            <a:chOff x="2843808" y="1772816"/>
            <a:chExt cx="360041" cy="3384376"/>
          </a:xfrm>
        </p:grpSpPr>
        <p:cxnSp>
          <p:nvCxnSpPr>
            <p:cNvPr id="21" name="Connettore 1 20"/>
            <p:cNvCxnSpPr/>
            <p:nvPr/>
          </p:nvCxnSpPr>
          <p:spPr>
            <a:xfrm flipV="1">
              <a:off x="2843808" y="1772816"/>
              <a:ext cx="0" cy="1511988"/>
            </a:xfrm>
            <a:prstGeom prst="line">
              <a:avLst/>
            </a:prstGeom>
            <a:ln w="38100">
              <a:solidFill>
                <a:schemeClr val="accent3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Connettore 1 21"/>
            <p:cNvCxnSpPr/>
            <p:nvPr/>
          </p:nvCxnSpPr>
          <p:spPr>
            <a:xfrm flipH="1">
              <a:off x="2843808" y="3284804"/>
              <a:ext cx="144334" cy="0"/>
            </a:xfrm>
            <a:prstGeom prst="line">
              <a:avLst/>
            </a:prstGeom>
            <a:ln w="38100">
              <a:solidFill>
                <a:schemeClr val="accent3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" name="Connettore 1 22"/>
            <p:cNvCxnSpPr/>
            <p:nvPr/>
          </p:nvCxnSpPr>
          <p:spPr>
            <a:xfrm rot="10800000" flipV="1">
              <a:off x="2988141" y="2999019"/>
              <a:ext cx="0" cy="287897"/>
            </a:xfrm>
            <a:prstGeom prst="line">
              <a:avLst/>
            </a:prstGeom>
            <a:ln w="38100">
              <a:solidFill>
                <a:schemeClr val="accent3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" name="Connettore 1 23"/>
            <p:cNvCxnSpPr/>
            <p:nvPr/>
          </p:nvCxnSpPr>
          <p:spPr>
            <a:xfrm flipH="1" flipV="1">
              <a:off x="2988141" y="2996907"/>
              <a:ext cx="215707" cy="432198"/>
            </a:xfrm>
            <a:prstGeom prst="line">
              <a:avLst/>
            </a:prstGeom>
            <a:ln w="38100">
              <a:solidFill>
                <a:schemeClr val="accent3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" name="Connettore 1 24"/>
            <p:cNvCxnSpPr/>
            <p:nvPr/>
          </p:nvCxnSpPr>
          <p:spPr>
            <a:xfrm rot="5400000">
              <a:off x="2843841" y="3717002"/>
              <a:ext cx="288601" cy="0"/>
            </a:xfrm>
            <a:prstGeom prst="line">
              <a:avLst/>
            </a:prstGeom>
            <a:ln w="38100">
              <a:solidFill>
                <a:schemeClr val="accent3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" name="Connettore 1 25"/>
            <p:cNvCxnSpPr/>
            <p:nvPr/>
          </p:nvCxnSpPr>
          <p:spPr>
            <a:xfrm flipH="1">
              <a:off x="2988141" y="3429105"/>
              <a:ext cx="215707" cy="432198"/>
            </a:xfrm>
            <a:prstGeom prst="line">
              <a:avLst/>
            </a:prstGeom>
            <a:ln w="38100">
              <a:solidFill>
                <a:schemeClr val="accent3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" name="Connettore 1 26"/>
            <p:cNvCxnSpPr/>
            <p:nvPr/>
          </p:nvCxnSpPr>
          <p:spPr>
            <a:xfrm flipV="1">
              <a:off x="2843807" y="3574813"/>
              <a:ext cx="0" cy="1584491"/>
            </a:xfrm>
            <a:prstGeom prst="line">
              <a:avLst/>
            </a:prstGeom>
            <a:ln w="38100">
              <a:solidFill>
                <a:schemeClr val="accent3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" name="Connettore 1 27"/>
            <p:cNvCxnSpPr/>
            <p:nvPr/>
          </p:nvCxnSpPr>
          <p:spPr>
            <a:xfrm flipH="1">
              <a:off x="2843808" y="3572702"/>
              <a:ext cx="144334" cy="0"/>
            </a:xfrm>
            <a:prstGeom prst="line">
              <a:avLst/>
            </a:prstGeom>
            <a:ln w="38100">
              <a:solidFill>
                <a:schemeClr val="accent3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9" name="CasellaDiTesto 28"/>
          <p:cNvSpPr txBox="1"/>
          <p:nvPr/>
        </p:nvSpPr>
        <p:spPr>
          <a:xfrm>
            <a:off x="1908175" y="5065713"/>
            <a:ext cx="5040313" cy="523875"/>
          </a:xfrm>
          <a:prstGeom prst="rect">
            <a:avLst/>
          </a:prstGeom>
          <a:ln/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it-IT" sz="2000" i="1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it-IT" sz="2800" b="1" i="1" dirty="0">
                <a:solidFill>
                  <a:schemeClr val="bg1"/>
                </a:solidFill>
                <a:latin typeface="Century Gothic" pitchFamily="34" charset="0"/>
                <a:cs typeface="Arial" pitchFamily="34" charset="0"/>
              </a:rPr>
              <a:t>BIOREGIONE</a:t>
            </a:r>
            <a:endParaRPr lang="it-IT" sz="2000" b="1" i="1" dirty="0">
              <a:solidFill>
                <a:schemeClr val="bg1"/>
              </a:solidFill>
              <a:latin typeface="Century Gothic" pitchFamily="34" charset="0"/>
              <a:cs typeface="Arial" pitchFamily="34" charset="0"/>
            </a:endParaRPr>
          </a:p>
        </p:txBody>
      </p:sp>
      <p:sp>
        <p:nvSpPr>
          <p:cNvPr id="30" name="CasellaDiTesto 29"/>
          <p:cNvSpPr txBox="1"/>
          <p:nvPr/>
        </p:nvSpPr>
        <p:spPr>
          <a:xfrm>
            <a:off x="6516688" y="3798888"/>
            <a:ext cx="1584325" cy="430212"/>
          </a:xfrm>
          <a:prstGeom prst="rect">
            <a:avLst/>
          </a:prstGeom>
          <a:noFill/>
          <a:ln w="19050">
            <a:noFill/>
          </a:ln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it-IT" sz="1050" dirty="0">
                <a:latin typeface="Arial" pitchFamily="34" charset="0"/>
              </a:rPr>
              <a:t>distretti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it-IT" sz="1050" dirty="0" smtClean="0">
                <a:latin typeface="Arial" pitchFamily="34" charset="0"/>
              </a:rPr>
              <a:t>agroalimentari</a:t>
            </a:r>
            <a:endParaRPr lang="it-IT" sz="1200" dirty="0">
              <a:latin typeface="Arial" pitchFamily="34" charset="0"/>
            </a:endParaRPr>
          </a:p>
        </p:txBody>
      </p:sp>
      <p:sp>
        <p:nvSpPr>
          <p:cNvPr id="31" name="CasellaDiTesto 30"/>
          <p:cNvSpPr txBox="1"/>
          <p:nvPr/>
        </p:nvSpPr>
        <p:spPr>
          <a:xfrm>
            <a:off x="6372225" y="4221163"/>
            <a:ext cx="1368425" cy="261937"/>
          </a:xfrm>
          <a:prstGeom prst="rect">
            <a:avLst/>
          </a:prstGeom>
          <a:noFill/>
          <a:ln w="19050">
            <a:noFill/>
          </a:ln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it-IT" sz="1050" dirty="0">
                <a:latin typeface="Arial" pitchFamily="34" charset="0"/>
              </a:rPr>
              <a:t>morfologia</a:t>
            </a:r>
          </a:p>
        </p:txBody>
      </p:sp>
      <p:sp>
        <p:nvSpPr>
          <p:cNvPr id="32" name="CasellaDiTesto 31"/>
          <p:cNvSpPr txBox="1"/>
          <p:nvPr/>
        </p:nvSpPr>
        <p:spPr>
          <a:xfrm>
            <a:off x="6011863" y="4365625"/>
            <a:ext cx="1728787" cy="260350"/>
          </a:xfrm>
          <a:prstGeom prst="rect">
            <a:avLst/>
          </a:prstGeom>
          <a:noFill/>
          <a:ln w="19050">
            <a:noFill/>
          </a:ln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it-IT" sz="1050" dirty="0">
                <a:latin typeface="Arial" pitchFamily="34" charset="0"/>
              </a:rPr>
              <a:t>acque</a:t>
            </a:r>
          </a:p>
        </p:txBody>
      </p:sp>
      <p:sp>
        <p:nvSpPr>
          <p:cNvPr id="33" name="CasellaDiTesto 32"/>
          <p:cNvSpPr txBox="1"/>
          <p:nvPr/>
        </p:nvSpPr>
        <p:spPr>
          <a:xfrm>
            <a:off x="6443663" y="3430588"/>
            <a:ext cx="1584325" cy="430212"/>
          </a:xfrm>
          <a:prstGeom prst="rect">
            <a:avLst/>
          </a:prstGeom>
          <a:noFill/>
          <a:ln w="19050">
            <a:noFill/>
          </a:ln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it-IT" sz="1050" dirty="0">
                <a:latin typeface="Arial" pitchFamily="34" charset="0"/>
              </a:rPr>
              <a:t>distretti </a:t>
            </a:r>
            <a:br>
              <a:rPr lang="it-IT" sz="1050" dirty="0">
                <a:latin typeface="Arial" pitchFamily="34" charset="0"/>
              </a:rPr>
            </a:br>
            <a:r>
              <a:rPr lang="it-IT" sz="1050" dirty="0">
                <a:latin typeface="Arial" pitchFamily="34" charset="0"/>
              </a:rPr>
              <a:t>di filiera</a:t>
            </a:r>
            <a:endParaRPr lang="it-IT" sz="1200" dirty="0">
              <a:latin typeface="Arial" pitchFamily="34" charset="0"/>
            </a:endParaRPr>
          </a:p>
        </p:txBody>
      </p:sp>
      <p:sp>
        <p:nvSpPr>
          <p:cNvPr id="34" name="CasellaDiTesto 48"/>
          <p:cNvSpPr txBox="1">
            <a:spLocks noChangeArrowheads="1"/>
          </p:cNvSpPr>
          <p:nvPr/>
        </p:nvSpPr>
        <p:spPr bwMode="auto">
          <a:xfrm>
            <a:off x="468313" y="692150"/>
            <a:ext cx="8424862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9pPr>
          </a:lstStyle>
          <a:p>
            <a:pPr algn="ctr" eaLnBrk="1" hangingPunct="1">
              <a:defRPr lang="en-US" sz="2000" b="1" i="0" u="none" strike="noStrike" kern="1200" baseline="0">
                <a:solidFill>
                  <a:srgbClr val="0070C0"/>
                </a:solidFill>
                <a:latin typeface="+mn-lt"/>
                <a:ea typeface="+mn-ea"/>
                <a:cs typeface="Arial" charset="0"/>
              </a:defRPr>
            </a:pPr>
            <a:r>
              <a:rPr lang="it-IT" sz="2000" b="1" dirty="0" smtClean="0">
                <a:solidFill>
                  <a:srgbClr val="0070C0"/>
                </a:solidFill>
                <a:latin typeface="+mn-lt"/>
                <a:cs typeface="Arial" charset="0"/>
              </a:rPr>
              <a:t>Prospettive</a:t>
            </a:r>
            <a:endParaRPr lang="it-IT" sz="2000" b="1" dirty="0">
              <a:solidFill>
                <a:srgbClr val="0070C0"/>
              </a:solidFill>
              <a:latin typeface="+mn-lt"/>
              <a:cs typeface="Arial" charset="0"/>
            </a:endParaRPr>
          </a:p>
        </p:txBody>
      </p:sp>
      <p:grpSp>
        <p:nvGrpSpPr>
          <p:cNvPr id="35" name="Gruppo 62"/>
          <p:cNvGrpSpPr>
            <a:grpSpLocks/>
          </p:cNvGrpSpPr>
          <p:nvPr/>
        </p:nvGrpSpPr>
        <p:grpSpPr bwMode="auto">
          <a:xfrm>
            <a:off x="611188" y="1311275"/>
            <a:ext cx="3313112" cy="1211263"/>
            <a:chOff x="467544" y="1167571"/>
            <a:chExt cx="3312170" cy="1210490"/>
          </a:xfrm>
        </p:grpSpPr>
        <p:sp>
          <p:nvSpPr>
            <p:cNvPr id="36" name="CasellaDiTesto 35"/>
            <p:cNvSpPr txBox="1"/>
            <p:nvPr/>
          </p:nvSpPr>
          <p:spPr>
            <a:xfrm>
              <a:off x="1584826" y="1167571"/>
              <a:ext cx="1044278" cy="245906"/>
            </a:xfrm>
            <a:prstGeom prst="rect">
              <a:avLst/>
            </a:prstGeom>
          </p:spPr>
          <p:style>
            <a:lnRef idx="2">
              <a:schemeClr val="accent3"/>
            </a:lnRef>
            <a:fillRef idx="1">
              <a:schemeClr val="lt1"/>
            </a:fillRef>
            <a:effectRef idx="0">
              <a:schemeClr val="accent3"/>
            </a:effectRef>
            <a:fontRef idx="minor">
              <a:schemeClr val="dk1"/>
            </a:fontRef>
          </p:style>
          <p:txBody>
            <a:bodyPr anchor="ctr">
              <a:spAutoFit/>
            </a:bodyPr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it-IT" sz="1000" b="1" dirty="0">
                  <a:latin typeface="Arial" pitchFamily="34" charset="0"/>
                  <a:cs typeface="Arial" pitchFamily="34" charset="0"/>
                </a:rPr>
                <a:t>CT10</a:t>
              </a:r>
            </a:p>
          </p:txBody>
        </p:sp>
        <p:sp>
          <p:nvSpPr>
            <p:cNvPr id="37" name="CasellaDiTesto 36"/>
            <p:cNvSpPr txBox="1"/>
            <p:nvPr/>
          </p:nvSpPr>
          <p:spPr>
            <a:xfrm>
              <a:off x="470718" y="1167571"/>
              <a:ext cx="1004601" cy="245906"/>
            </a:xfrm>
            <a:prstGeom prst="rect">
              <a:avLst/>
            </a:prstGeom>
          </p:spPr>
          <p:style>
            <a:lnRef idx="2">
              <a:schemeClr val="accent3"/>
            </a:lnRef>
            <a:fillRef idx="1">
              <a:schemeClr val="lt1"/>
            </a:fillRef>
            <a:effectRef idx="0">
              <a:schemeClr val="accent3"/>
            </a:effectRef>
            <a:fontRef idx="minor">
              <a:schemeClr val="dk1"/>
            </a:fontRef>
          </p:style>
          <p:txBody>
            <a:bodyPr anchor="ctr">
              <a:spAutoFit/>
            </a:bodyPr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GB" sz="1000" b="1" dirty="0">
                  <a:latin typeface="Arial" pitchFamily="34" charset="0"/>
                  <a:cs typeface="Arial" pitchFamily="34" charset="0"/>
                </a:rPr>
                <a:t>RER</a:t>
              </a:r>
              <a:endParaRPr lang="en-GB" sz="1000" dirty="0"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38" name="CasellaDiTesto 37"/>
            <p:cNvSpPr txBox="1"/>
            <p:nvPr/>
          </p:nvSpPr>
          <p:spPr>
            <a:xfrm>
              <a:off x="2773525" y="1167571"/>
              <a:ext cx="1006189" cy="245906"/>
            </a:xfrm>
            <a:prstGeom prst="rect">
              <a:avLst/>
            </a:prstGeom>
          </p:spPr>
          <p:style>
            <a:lnRef idx="2">
              <a:schemeClr val="accent3"/>
            </a:lnRef>
            <a:fillRef idx="1">
              <a:schemeClr val="lt1"/>
            </a:fillRef>
            <a:effectRef idx="0">
              <a:schemeClr val="accent3"/>
            </a:effectRef>
            <a:fontRef idx="minor">
              <a:schemeClr val="dk1"/>
            </a:fontRef>
          </p:style>
          <p:txBody>
            <a:bodyPr anchor="ctr">
              <a:spAutoFit/>
            </a:bodyPr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GB" sz="1000" b="1" dirty="0">
                  <a:latin typeface="Arial" pitchFamily="34" charset="0"/>
                  <a:cs typeface="Arial" pitchFamily="34" charset="0"/>
                </a:rPr>
                <a:t>PTR </a:t>
              </a:r>
              <a:endParaRPr lang="en-GB" sz="1000" dirty="0"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39" name="Rettangolo 38"/>
            <p:cNvSpPr/>
            <p:nvPr/>
          </p:nvSpPr>
          <p:spPr>
            <a:xfrm>
              <a:off x="2197427" y="1484868"/>
              <a:ext cx="1006189" cy="322057"/>
            </a:xfrm>
            <a:prstGeom prst="rect">
              <a:avLst/>
            </a:prstGeom>
          </p:spPr>
          <p:style>
            <a:lnRef idx="2">
              <a:schemeClr val="accent3"/>
            </a:lnRef>
            <a:fillRef idx="1">
              <a:schemeClr val="lt1"/>
            </a:fillRef>
            <a:effectRef idx="0">
              <a:schemeClr val="accent3"/>
            </a:effectRef>
            <a:fontRef idx="minor">
              <a:schemeClr val="dk1"/>
            </a:fontRef>
          </p:style>
          <p:txBody>
            <a:bodyPr anchor="ctr">
              <a:spAutoFit/>
            </a:bodyPr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it-IT" sz="700" b="1" dirty="0">
                  <a:latin typeface="Arial" pitchFamily="34" charset="0"/>
                  <a:cs typeface="Arial" pitchFamily="34" charset="0"/>
                </a:rPr>
                <a:t>Fondo aree verdi</a:t>
              </a:r>
              <a:br>
                <a:rPr lang="it-IT" sz="700" b="1" dirty="0">
                  <a:latin typeface="Arial" pitchFamily="34" charset="0"/>
                  <a:cs typeface="Arial" pitchFamily="34" charset="0"/>
                </a:rPr>
              </a:br>
              <a:r>
                <a:rPr lang="it-IT" sz="700" dirty="0">
                  <a:latin typeface="Arial" pitchFamily="34" charset="0"/>
                  <a:cs typeface="Arial" pitchFamily="34" charset="0"/>
                </a:rPr>
                <a:t>(ex </a:t>
              </a:r>
              <a:r>
                <a:rPr lang="it-IT" sz="800" dirty="0">
                  <a:latin typeface="Arial" pitchFamily="34" charset="0"/>
                  <a:cs typeface="Arial" pitchFamily="34" charset="0"/>
                </a:rPr>
                <a:t>art.43 </a:t>
              </a:r>
              <a:r>
                <a:rPr lang="it-IT" sz="800" dirty="0" err="1">
                  <a:latin typeface="Arial" pitchFamily="34" charset="0"/>
                  <a:cs typeface="Arial" pitchFamily="34" charset="0"/>
                </a:rPr>
                <a:t>Lr</a:t>
              </a:r>
              <a:r>
                <a:rPr lang="it-IT" sz="800" dirty="0">
                  <a:latin typeface="Arial" pitchFamily="34" charset="0"/>
                  <a:cs typeface="Arial" pitchFamily="34" charset="0"/>
                </a:rPr>
                <a:t>.12)</a:t>
              </a:r>
            </a:p>
          </p:txBody>
        </p:sp>
        <p:sp>
          <p:nvSpPr>
            <p:cNvPr id="40" name="Rettangolo 39"/>
            <p:cNvSpPr/>
            <p:nvPr/>
          </p:nvSpPr>
          <p:spPr>
            <a:xfrm>
              <a:off x="467544" y="1845001"/>
              <a:ext cx="928423" cy="245905"/>
            </a:xfrm>
            <a:prstGeom prst="rect">
              <a:avLst/>
            </a:prstGeom>
          </p:spPr>
          <p:style>
            <a:lnRef idx="2">
              <a:schemeClr val="accent3"/>
            </a:lnRef>
            <a:fillRef idx="1">
              <a:schemeClr val="lt1"/>
            </a:fillRef>
            <a:effectRef idx="0">
              <a:schemeClr val="accent3"/>
            </a:effectRef>
            <a:fontRef idx="minor">
              <a:schemeClr val="dk1"/>
            </a:fontRef>
          </p:style>
          <p:txBody>
            <a:bodyPr anchor="ctr">
              <a:spAutoFit/>
            </a:bodyPr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it-IT" sz="1000" b="1" dirty="0">
                  <a:latin typeface="Arial" pitchFamily="34" charset="0"/>
                  <a:cs typeface="Arial" pitchFamily="34" charset="0"/>
                </a:rPr>
                <a:t>PTCP</a:t>
              </a:r>
              <a:endParaRPr lang="it-IT" sz="1000" dirty="0"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41" name="Rettangolo 40"/>
            <p:cNvSpPr/>
            <p:nvPr/>
          </p:nvSpPr>
          <p:spPr>
            <a:xfrm>
              <a:off x="1027772" y="1484868"/>
              <a:ext cx="1044278" cy="245906"/>
            </a:xfrm>
            <a:prstGeom prst="rect">
              <a:avLst/>
            </a:prstGeom>
          </p:spPr>
          <p:style>
            <a:lnRef idx="2">
              <a:schemeClr val="accent3"/>
            </a:lnRef>
            <a:fillRef idx="1">
              <a:schemeClr val="lt1"/>
            </a:fillRef>
            <a:effectRef idx="0">
              <a:schemeClr val="accent3"/>
            </a:effectRef>
            <a:fontRef idx="minor">
              <a:schemeClr val="dk1"/>
            </a:fontRef>
          </p:style>
          <p:txBody>
            <a:bodyPr anchor="ctr">
              <a:spAutoFit/>
            </a:bodyPr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GB" sz="1000" b="1" dirty="0">
                  <a:latin typeface="Arial" pitchFamily="34" charset="0"/>
                  <a:cs typeface="Arial" pitchFamily="34" charset="0"/>
                </a:rPr>
                <a:t>DUSAF 3.0</a:t>
              </a:r>
              <a:endParaRPr lang="en-GB" sz="1000" dirty="0"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42" name="Rettangolo 41"/>
            <p:cNvSpPr/>
            <p:nvPr/>
          </p:nvSpPr>
          <p:spPr>
            <a:xfrm>
              <a:off x="1661029" y="1846587"/>
              <a:ext cx="966513" cy="244319"/>
            </a:xfrm>
            <a:prstGeom prst="rect">
              <a:avLst/>
            </a:prstGeom>
          </p:spPr>
          <p:style>
            <a:lnRef idx="2">
              <a:schemeClr val="accent3"/>
            </a:lnRef>
            <a:fillRef idx="1">
              <a:schemeClr val="lt1"/>
            </a:fillRef>
            <a:effectRef idx="0">
              <a:schemeClr val="accent3"/>
            </a:effectRef>
            <a:fontRef idx="minor">
              <a:schemeClr val="dk1"/>
            </a:fontRef>
          </p:style>
          <p:txBody>
            <a:bodyPr anchor="ctr">
              <a:spAutoFit/>
            </a:bodyPr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it-IT" sz="1000" b="1" dirty="0">
                  <a:latin typeface="Arial" pitchFamily="34" charset="0"/>
                  <a:cs typeface="Arial" pitchFamily="34" charset="0"/>
                </a:rPr>
                <a:t>MISURC  </a:t>
              </a:r>
            </a:p>
          </p:txBody>
        </p:sp>
        <p:sp>
          <p:nvSpPr>
            <p:cNvPr id="43" name="Rettangolo 42"/>
            <p:cNvSpPr/>
            <p:nvPr/>
          </p:nvSpPr>
          <p:spPr>
            <a:xfrm>
              <a:off x="2811242" y="1845001"/>
              <a:ext cx="968100" cy="245905"/>
            </a:xfrm>
            <a:prstGeom prst="rect">
              <a:avLst/>
            </a:prstGeom>
          </p:spPr>
          <p:style>
            <a:lnRef idx="2">
              <a:schemeClr val="accent3"/>
            </a:lnRef>
            <a:fillRef idx="1">
              <a:schemeClr val="lt1"/>
            </a:fillRef>
            <a:effectRef idx="0">
              <a:schemeClr val="accent3"/>
            </a:effectRef>
            <a:fontRef idx="minor">
              <a:schemeClr val="dk1"/>
            </a:fontRef>
          </p:style>
          <p:txBody>
            <a:bodyPr anchor="ctr">
              <a:spAutoFit/>
            </a:bodyPr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it-IT" sz="1000" b="1" dirty="0">
                  <a:latin typeface="Arial" pitchFamily="34" charset="0"/>
                  <a:cs typeface="Arial" pitchFamily="34" charset="0"/>
                </a:rPr>
                <a:t>PGT</a:t>
              </a:r>
            </a:p>
          </p:txBody>
        </p:sp>
        <p:sp>
          <p:nvSpPr>
            <p:cNvPr id="44" name="CasellaDiTesto 43"/>
            <p:cNvSpPr txBox="1"/>
            <p:nvPr/>
          </p:nvSpPr>
          <p:spPr>
            <a:xfrm>
              <a:off x="467916" y="2132155"/>
              <a:ext cx="928051" cy="245906"/>
            </a:xfrm>
            <a:prstGeom prst="rect">
              <a:avLst/>
            </a:prstGeom>
          </p:spPr>
          <p:style>
            <a:lnRef idx="2">
              <a:schemeClr val="accent3"/>
            </a:lnRef>
            <a:fillRef idx="1">
              <a:schemeClr val="lt1"/>
            </a:fillRef>
            <a:effectRef idx="0">
              <a:schemeClr val="accent3"/>
            </a:effectRef>
            <a:fontRef idx="minor">
              <a:schemeClr val="dk1"/>
            </a:fontRef>
          </p:style>
          <p:txBody>
            <a:bodyPr wrap="square" anchor="ctr">
              <a:spAutoFit/>
            </a:bodyPr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GB" sz="1000" b="1" dirty="0">
                  <a:latin typeface="Arial" pitchFamily="34" charset="0"/>
                  <a:cs typeface="Arial" pitchFamily="34" charset="0"/>
                </a:rPr>
                <a:t>SIARL</a:t>
              </a:r>
              <a:endParaRPr lang="en-GB" sz="1000" dirty="0"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45" name="CasellaDiTesto 44"/>
            <p:cNvSpPr txBox="1"/>
            <p:nvPr/>
          </p:nvSpPr>
          <p:spPr>
            <a:xfrm>
              <a:off x="2928684" y="2132155"/>
              <a:ext cx="850658" cy="245906"/>
            </a:xfrm>
            <a:prstGeom prst="rect">
              <a:avLst/>
            </a:prstGeom>
          </p:spPr>
          <p:style>
            <a:lnRef idx="2">
              <a:schemeClr val="accent3"/>
            </a:lnRef>
            <a:fillRef idx="1">
              <a:schemeClr val="lt1"/>
            </a:fillRef>
            <a:effectRef idx="0">
              <a:schemeClr val="accent3"/>
            </a:effectRef>
            <a:fontRef idx="minor">
              <a:schemeClr val="dk1"/>
            </a:fontRef>
          </p:style>
          <p:txBody>
            <a:bodyPr anchor="ctr">
              <a:spAutoFit/>
            </a:bodyPr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GB" sz="1000" b="1" dirty="0">
                  <a:latin typeface="Arial" pitchFamily="34" charset="0"/>
                  <a:cs typeface="Arial" pitchFamily="34" charset="0"/>
                </a:rPr>
                <a:t>PSR</a:t>
              </a:r>
              <a:endParaRPr lang="en-GB" sz="1000" dirty="0">
                <a:latin typeface="Arial" pitchFamily="34" charset="0"/>
                <a:cs typeface="Arial" pitchFamily="34" charset="0"/>
              </a:endParaRPr>
            </a:p>
          </p:txBody>
        </p:sp>
      </p:grpSp>
      <p:sp>
        <p:nvSpPr>
          <p:cNvPr id="46" name="CasellaDiTesto 59"/>
          <p:cNvSpPr txBox="1">
            <a:spLocks noChangeArrowheads="1"/>
          </p:cNvSpPr>
          <p:nvPr/>
        </p:nvSpPr>
        <p:spPr bwMode="auto">
          <a:xfrm>
            <a:off x="468313" y="981075"/>
            <a:ext cx="1943100" cy="276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9pPr>
          </a:lstStyle>
          <a:p>
            <a:pPr eaLnBrk="1" hangingPunct="1"/>
            <a:r>
              <a:rPr lang="it-IT" sz="1200" i="1" dirty="0">
                <a:solidFill>
                  <a:srgbClr val="0070C0"/>
                </a:solidFill>
                <a:latin typeface="+mn-lt"/>
              </a:rPr>
              <a:t>fonti istituzionali</a:t>
            </a:r>
          </a:p>
        </p:txBody>
      </p:sp>
      <p:sp>
        <p:nvSpPr>
          <p:cNvPr id="47" name="CasellaDiTesto 63"/>
          <p:cNvSpPr txBox="1">
            <a:spLocks noChangeArrowheads="1"/>
          </p:cNvSpPr>
          <p:nvPr/>
        </p:nvSpPr>
        <p:spPr bwMode="auto">
          <a:xfrm>
            <a:off x="4284663" y="1125538"/>
            <a:ext cx="503237" cy="1076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9pPr>
          </a:lstStyle>
          <a:p>
            <a:pPr eaLnBrk="1" hangingPunct="1"/>
            <a:r>
              <a:rPr lang="it-IT" sz="9600" b="1" baseline="-25000">
                <a:solidFill>
                  <a:srgbClr val="97BF0D"/>
                </a:solidFill>
              </a:rPr>
              <a:t>+</a:t>
            </a:r>
            <a:endParaRPr lang="it-IT" b="1" baseline="-25000">
              <a:solidFill>
                <a:srgbClr val="97BF0D"/>
              </a:solidFill>
            </a:endParaRPr>
          </a:p>
        </p:txBody>
      </p:sp>
      <p:sp>
        <p:nvSpPr>
          <p:cNvPr id="48" name="CasellaDiTesto 47"/>
          <p:cNvSpPr txBox="1"/>
          <p:nvPr/>
        </p:nvSpPr>
        <p:spPr>
          <a:xfrm>
            <a:off x="5580063" y="1630363"/>
            <a:ext cx="2305050" cy="430212"/>
          </a:xfrm>
          <a:prstGeom prst="rect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anchor="ctr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100" b="1" dirty="0">
                <a:latin typeface="Arial" pitchFamily="34" charset="0"/>
                <a:cs typeface="Arial" pitchFamily="34" charset="0"/>
              </a:rPr>
              <a:t>BUONE PRATICHE TERRITORIALI</a:t>
            </a:r>
            <a:endParaRPr lang="en-GB" sz="11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9" name="CasellaDiTesto 66"/>
          <p:cNvSpPr txBox="1">
            <a:spLocks noChangeArrowheads="1"/>
          </p:cNvSpPr>
          <p:nvPr/>
        </p:nvSpPr>
        <p:spPr bwMode="auto">
          <a:xfrm>
            <a:off x="6516688" y="1208088"/>
            <a:ext cx="1943100" cy="276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9pPr>
          </a:lstStyle>
          <a:p>
            <a:pPr eaLnBrk="1" hangingPunct="1"/>
            <a:r>
              <a:rPr lang="it-IT" sz="1200" i="1" dirty="0">
                <a:solidFill>
                  <a:srgbClr val="0070C0"/>
                </a:solidFill>
                <a:latin typeface="+mn-lt"/>
              </a:rPr>
              <a:t>progettualità extra norma</a:t>
            </a:r>
          </a:p>
        </p:txBody>
      </p:sp>
      <p:sp>
        <p:nvSpPr>
          <p:cNvPr id="50" name="CasellaDiTesto 49"/>
          <p:cNvSpPr txBox="1"/>
          <p:nvPr/>
        </p:nvSpPr>
        <p:spPr>
          <a:xfrm>
            <a:off x="2771775" y="3429000"/>
            <a:ext cx="4032250" cy="64611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anchor="ctr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200" b="1" dirty="0">
                <a:latin typeface="Arial" pitchFamily="34" charset="0"/>
                <a:cs typeface="Arial" pitchFamily="34" charset="0"/>
              </a:rPr>
              <a:t>1° </a:t>
            </a:r>
            <a:r>
              <a:rPr lang="en-GB" sz="1200" b="1" dirty="0" err="1">
                <a:latin typeface="Arial" pitchFamily="34" charset="0"/>
                <a:cs typeface="Arial" pitchFamily="34" charset="0"/>
              </a:rPr>
              <a:t>livello</a:t>
            </a:r>
            <a:r>
              <a:rPr lang="en-GB" sz="1200" b="1" dirty="0">
                <a:latin typeface="Arial" pitchFamily="34" charset="0"/>
                <a:cs typeface="Arial" pitchFamily="34" charset="0"/>
              </a:rPr>
              <a:t>: </a:t>
            </a:r>
            <a:r>
              <a:rPr lang="en-GB" sz="1200" b="1" dirty="0" err="1">
                <a:latin typeface="Arial" pitchFamily="34" charset="0"/>
                <a:cs typeface="Arial" pitchFamily="34" charset="0"/>
              </a:rPr>
              <a:t>riferita</a:t>
            </a:r>
            <a:r>
              <a:rPr lang="en-GB" sz="12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GB" sz="1200" b="1" dirty="0" err="1">
                <a:latin typeface="Arial" pitchFamily="34" charset="0"/>
                <a:cs typeface="Arial" pitchFamily="34" charset="0"/>
              </a:rPr>
              <a:t>alla</a:t>
            </a:r>
            <a:r>
              <a:rPr lang="en-GB" sz="12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GB" sz="1200" b="1" dirty="0" err="1">
                <a:latin typeface="Arial" pitchFamily="34" charset="0"/>
                <a:cs typeface="Arial" pitchFamily="34" charset="0"/>
              </a:rPr>
              <a:t>scala</a:t>
            </a:r>
            <a:r>
              <a:rPr lang="en-GB" sz="1200" b="1" dirty="0">
                <a:latin typeface="Arial" pitchFamily="34" charset="0"/>
                <a:cs typeface="Arial" pitchFamily="34" charset="0"/>
              </a:rPr>
              <a:t> COMUNALE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GB" sz="1200" b="1" dirty="0">
              <a:latin typeface="Arial" pitchFamily="34" charset="0"/>
              <a:cs typeface="Arial" pitchFamily="34" charset="0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200" b="1" dirty="0">
                <a:latin typeface="Arial" pitchFamily="34" charset="0"/>
                <a:cs typeface="Arial" pitchFamily="34" charset="0"/>
              </a:rPr>
              <a:t>2°livello: </a:t>
            </a:r>
            <a:r>
              <a:rPr lang="en-GB" sz="1200" b="1" dirty="0" err="1">
                <a:latin typeface="Arial" pitchFamily="34" charset="0"/>
                <a:cs typeface="Arial" pitchFamily="34" charset="0"/>
              </a:rPr>
              <a:t>riferita</a:t>
            </a:r>
            <a:r>
              <a:rPr lang="en-GB" sz="12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GB" sz="1200" b="1" dirty="0" smtClean="0">
                <a:latin typeface="Arial" pitchFamily="34" charset="0"/>
                <a:cs typeface="Arial" pitchFamily="34" charset="0"/>
              </a:rPr>
              <a:t> a </a:t>
            </a:r>
            <a:r>
              <a:rPr lang="en-GB" sz="1200" b="1" dirty="0">
                <a:latin typeface="Arial" pitchFamily="34" charset="0"/>
                <a:cs typeface="Arial" pitchFamily="34" charset="0"/>
              </a:rPr>
              <a:t>CLUSTER TERRITORIALI</a:t>
            </a:r>
          </a:p>
        </p:txBody>
      </p:sp>
      <p:sp>
        <p:nvSpPr>
          <p:cNvPr id="51" name="Ovale 50"/>
          <p:cNvSpPr/>
          <p:nvPr/>
        </p:nvSpPr>
        <p:spPr>
          <a:xfrm>
            <a:off x="4021137" y="3717031"/>
            <a:ext cx="2152850" cy="400943"/>
          </a:xfrm>
          <a:prstGeom prst="ellipse">
            <a:avLst/>
          </a:prstGeom>
          <a:noFill/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it-IT"/>
          </a:p>
        </p:txBody>
      </p:sp>
      <p:cxnSp>
        <p:nvCxnSpPr>
          <p:cNvPr id="52" name="Connettore 1 51"/>
          <p:cNvCxnSpPr/>
          <p:nvPr/>
        </p:nvCxnSpPr>
        <p:spPr>
          <a:xfrm flipV="1">
            <a:off x="6156176" y="3644901"/>
            <a:ext cx="360512" cy="215899"/>
          </a:xfrm>
          <a:prstGeom prst="line">
            <a:avLst/>
          </a:prstGeom>
          <a:ln w="28575">
            <a:solidFill>
              <a:srgbClr val="97BF0D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3" name="Connettore 1 52"/>
          <p:cNvCxnSpPr/>
          <p:nvPr/>
        </p:nvCxnSpPr>
        <p:spPr>
          <a:xfrm>
            <a:off x="6156176" y="3932238"/>
            <a:ext cx="360362" cy="1587"/>
          </a:xfrm>
          <a:prstGeom prst="line">
            <a:avLst/>
          </a:prstGeom>
          <a:ln w="28575">
            <a:solidFill>
              <a:srgbClr val="97BF0D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4" name="Connettore 1 53"/>
          <p:cNvCxnSpPr/>
          <p:nvPr/>
        </p:nvCxnSpPr>
        <p:spPr>
          <a:xfrm>
            <a:off x="6067299" y="4021607"/>
            <a:ext cx="504825" cy="225425"/>
          </a:xfrm>
          <a:prstGeom prst="line">
            <a:avLst/>
          </a:prstGeom>
          <a:ln w="28575">
            <a:solidFill>
              <a:srgbClr val="97BF0D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5" name="Connettore 1 54"/>
          <p:cNvCxnSpPr/>
          <p:nvPr/>
        </p:nvCxnSpPr>
        <p:spPr>
          <a:xfrm>
            <a:off x="5795963" y="4076700"/>
            <a:ext cx="360362" cy="288925"/>
          </a:xfrm>
          <a:prstGeom prst="line">
            <a:avLst/>
          </a:prstGeom>
          <a:ln w="28575">
            <a:solidFill>
              <a:srgbClr val="97BF0D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6" name="Connettore 1 55"/>
          <p:cNvCxnSpPr/>
          <p:nvPr/>
        </p:nvCxnSpPr>
        <p:spPr>
          <a:xfrm>
            <a:off x="5651500" y="4076700"/>
            <a:ext cx="73025" cy="288925"/>
          </a:xfrm>
          <a:prstGeom prst="line">
            <a:avLst/>
          </a:prstGeom>
          <a:ln w="28575">
            <a:solidFill>
              <a:srgbClr val="97BF0D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7" name="CasellaDiTesto 56"/>
          <p:cNvSpPr txBox="1"/>
          <p:nvPr/>
        </p:nvSpPr>
        <p:spPr>
          <a:xfrm>
            <a:off x="5508625" y="4365625"/>
            <a:ext cx="576263" cy="254000"/>
          </a:xfrm>
          <a:prstGeom prst="rect">
            <a:avLst/>
          </a:prstGeom>
          <a:noFill/>
          <a:ln w="19050">
            <a:noFill/>
          </a:ln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it-IT" sz="1050" dirty="0">
                <a:latin typeface="Arial" pitchFamily="34" charset="0"/>
              </a:rPr>
              <a:t>etc.</a:t>
            </a:r>
          </a:p>
        </p:txBody>
      </p:sp>
      <p:sp>
        <p:nvSpPr>
          <p:cNvPr id="58" name="CasellaDiTesto 57"/>
          <p:cNvSpPr txBox="1"/>
          <p:nvPr/>
        </p:nvSpPr>
        <p:spPr bwMode="auto">
          <a:xfrm>
            <a:off x="1619250" y="2276396"/>
            <a:ext cx="1336303" cy="246221"/>
          </a:xfrm>
          <a:prstGeom prst="rect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wrap="square" anchor="ctr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000" b="1" dirty="0" err="1" smtClean="0">
                <a:latin typeface="Arial" pitchFamily="34" charset="0"/>
                <a:cs typeface="Arial" pitchFamily="34" charset="0"/>
              </a:rPr>
              <a:t>Censim.Agric</a:t>
            </a:r>
            <a:r>
              <a:rPr lang="en-GB" sz="1000" b="1" dirty="0" smtClean="0">
                <a:latin typeface="Arial" pitchFamily="34" charset="0"/>
                <a:cs typeface="Arial" pitchFamily="34" charset="0"/>
              </a:rPr>
              <a:t> 2010</a:t>
            </a:r>
            <a:endParaRPr lang="en-GB" sz="1000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89529239"/>
      </p:ext>
    </p:extLst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it-IT" sz="2400" dirty="0" smtClean="0"/>
              <a:t/>
            </a:r>
            <a:br>
              <a:rPr lang="it-IT" sz="2400" dirty="0" smtClean="0"/>
            </a:br>
            <a:r>
              <a:rPr lang="it-IT" sz="2400" dirty="0"/>
              <a:t/>
            </a:r>
            <a:br>
              <a:rPr lang="it-IT" sz="2400" dirty="0"/>
            </a:br>
            <a:r>
              <a:rPr lang="it-IT" sz="2400" dirty="0" smtClean="0"/>
              <a:t/>
            </a:r>
            <a:br>
              <a:rPr lang="it-IT" sz="2400" dirty="0" smtClean="0"/>
            </a:br>
            <a:r>
              <a:rPr lang="it-IT" sz="2400" dirty="0"/>
              <a:t/>
            </a:r>
            <a:br>
              <a:rPr lang="it-IT" sz="2400" dirty="0"/>
            </a:br>
            <a:r>
              <a:rPr lang="it-IT" sz="2400" dirty="0" smtClean="0"/>
              <a:t/>
            </a:r>
            <a:br>
              <a:rPr lang="it-IT" sz="2400" dirty="0" smtClean="0"/>
            </a:br>
            <a:r>
              <a:rPr lang="it-IT" sz="2400" dirty="0"/>
              <a:t/>
            </a:r>
            <a:br>
              <a:rPr lang="it-IT" sz="2400" dirty="0"/>
            </a:br>
            <a:r>
              <a:rPr lang="it-IT" sz="2400" dirty="0" smtClean="0"/>
              <a:t/>
            </a:r>
            <a:br>
              <a:rPr lang="it-IT" sz="2400" dirty="0" smtClean="0"/>
            </a:br>
            <a:r>
              <a:rPr lang="it-IT" sz="2400" dirty="0"/>
              <a:t/>
            </a:r>
            <a:br>
              <a:rPr lang="it-IT" sz="2400" dirty="0"/>
            </a:br>
            <a:r>
              <a:rPr lang="it-IT" sz="2400" dirty="0" smtClean="0"/>
              <a:t/>
            </a:r>
            <a:br>
              <a:rPr lang="it-IT" sz="2400" dirty="0" smtClean="0"/>
            </a:br>
            <a:r>
              <a:rPr lang="it-IT" sz="2400" dirty="0"/>
              <a:t/>
            </a:r>
            <a:br>
              <a:rPr lang="it-IT" sz="2400" dirty="0"/>
            </a:br>
            <a:r>
              <a:rPr lang="it-IT" sz="2400" dirty="0" smtClean="0"/>
              <a:t/>
            </a:r>
            <a:br>
              <a:rPr lang="it-IT" sz="2400" dirty="0" smtClean="0"/>
            </a:br>
            <a:r>
              <a:rPr lang="it-IT" sz="2400" dirty="0"/>
              <a:t/>
            </a:r>
            <a:br>
              <a:rPr lang="it-IT" sz="2400" dirty="0"/>
            </a:br>
            <a:r>
              <a:rPr lang="it-IT" sz="2400" dirty="0" smtClean="0"/>
              <a:t/>
            </a:r>
            <a:br>
              <a:rPr lang="it-IT" sz="2400" dirty="0" smtClean="0"/>
            </a:br>
            <a:r>
              <a:rPr lang="it-IT" sz="2400" dirty="0"/>
              <a:t/>
            </a:r>
            <a:br>
              <a:rPr lang="it-IT" sz="2400" dirty="0"/>
            </a:br>
            <a:r>
              <a:rPr lang="it-IT" sz="2400" dirty="0" smtClean="0"/>
              <a:t>Quattro </a:t>
            </a:r>
            <a:r>
              <a:rPr lang="it-IT" sz="2400" dirty="0"/>
              <a:t>aspetti delle </a:t>
            </a:r>
            <a:r>
              <a:rPr lang="it-IT" sz="2400" b="1" i="1" dirty="0" err="1"/>
              <a:t>urban</a:t>
            </a:r>
            <a:r>
              <a:rPr lang="it-IT" sz="2400" b="1" i="1" dirty="0"/>
              <a:t> </a:t>
            </a:r>
            <a:r>
              <a:rPr lang="it-IT" sz="2400" b="1" i="1" dirty="0" err="1"/>
              <a:t>food</a:t>
            </a:r>
            <a:r>
              <a:rPr lang="it-IT" sz="2400" b="1" i="1" dirty="0"/>
              <a:t> </a:t>
            </a:r>
            <a:r>
              <a:rPr lang="it-IT" sz="2400" b="1" i="1" dirty="0" err="1"/>
              <a:t>policies</a:t>
            </a:r>
            <a:r>
              <a:rPr lang="it-IT" sz="2400" dirty="0"/>
              <a:t>: </a:t>
            </a:r>
            <a:r>
              <a:rPr lang="it-IT" sz="2400" dirty="0" smtClean="0"/>
              <a:t/>
            </a:r>
            <a:br>
              <a:rPr lang="it-IT" sz="2400" dirty="0" smtClean="0"/>
            </a:br>
            <a:r>
              <a:rPr lang="it-IT" sz="2400" dirty="0" smtClean="0"/>
              <a:t/>
            </a:r>
            <a:br>
              <a:rPr lang="it-IT" sz="2400" dirty="0" smtClean="0"/>
            </a:br>
            <a:r>
              <a:rPr lang="it-IT" sz="2400" dirty="0" smtClean="0"/>
              <a:t>* </a:t>
            </a:r>
            <a:r>
              <a:rPr lang="it-IT" sz="2400" b="1" i="1" dirty="0" err="1" smtClean="0"/>
              <a:t>confidence</a:t>
            </a:r>
            <a:r>
              <a:rPr lang="it-IT" sz="2400" b="1" dirty="0" smtClean="0"/>
              <a:t> </a:t>
            </a:r>
            <a:r>
              <a:rPr lang="it-IT" sz="2400" dirty="0"/>
              <a:t>(fiducia del cittadino nella </a:t>
            </a:r>
            <a:r>
              <a:rPr lang="it-IT" sz="2400" dirty="0" smtClean="0"/>
              <a:t>filiera/sistema produttivo);</a:t>
            </a:r>
            <a:br>
              <a:rPr lang="it-IT" sz="2400" dirty="0" smtClean="0"/>
            </a:br>
            <a:r>
              <a:rPr lang="it-IT" sz="2400" dirty="0" smtClean="0"/>
              <a:t>* </a:t>
            </a:r>
            <a:r>
              <a:rPr lang="it-IT" sz="2400" b="1" i="1" dirty="0" err="1" smtClean="0"/>
              <a:t>sustainability</a:t>
            </a:r>
            <a:r>
              <a:rPr lang="it-IT" sz="2400" dirty="0" smtClean="0"/>
              <a:t> </a:t>
            </a:r>
            <a:r>
              <a:rPr lang="it-IT" sz="2400" dirty="0"/>
              <a:t>(i cittadini sono consapevoli degli impatti delle filiere alimentari sulle risorse naturali</a:t>
            </a:r>
            <a:r>
              <a:rPr lang="it-IT" sz="2400" dirty="0" smtClean="0"/>
              <a:t>);</a:t>
            </a:r>
            <a:br>
              <a:rPr lang="it-IT" sz="2400" dirty="0" smtClean="0"/>
            </a:br>
            <a:r>
              <a:rPr lang="it-IT" sz="2400" dirty="0" smtClean="0"/>
              <a:t>* </a:t>
            </a:r>
            <a:r>
              <a:rPr lang="it-IT" sz="2400" b="1" i="1" dirty="0" err="1" smtClean="0"/>
              <a:t>health</a:t>
            </a:r>
            <a:r>
              <a:rPr lang="it-IT" sz="2400" dirty="0" smtClean="0"/>
              <a:t> </a:t>
            </a:r>
            <a:r>
              <a:rPr lang="it-IT" sz="2400" dirty="0"/>
              <a:t>(malnutrizione, obesità, intolleranze ecc</a:t>
            </a:r>
            <a:r>
              <a:rPr lang="it-IT" sz="2400" dirty="0" smtClean="0"/>
              <a:t>.);</a:t>
            </a:r>
            <a:br>
              <a:rPr lang="it-IT" sz="2400" dirty="0" smtClean="0"/>
            </a:br>
            <a:r>
              <a:rPr lang="it-IT" sz="2400" dirty="0" smtClean="0"/>
              <a:t>* </a:t>
            </a:r>
            <a:r>
              <a:rPr lang="it-IT" sz="2400" b="1" i="1" dirty="0" err="1" smtClean="0"/>
              <a:t>fairness</a:t>
            </a:r>
            <a:r>
              <a:rPr lang="it-IT" sz="2400" dirty="0" smtClean="0"/>
              <a:t> </a:t>
            </a:r>
            <a:r>
              <a:rPr lang="it-IT" sz="2400" dirty="0"/>
              <a:t>(il mercato equo e solidale è in crescita risponde a esigenze del cittadino in termini di equità sulla distribuzione delle ricchezze</a:t>
            </a:r>
            <a:r>
              <a:rPr lang="it-IT" sz="2400" dirty="0" smtClean="0"/>
              <a:t>).</a:t>
            </a:r>
            <a:endParaRPr lang="it-IT" sz="2400" dirty="0"/>
          </a:p>
        </p:txBody>
      </p:sp>
      <p:sp>
        <p:nvSpPr>
          <p:cNvPr id="6" name="Titolo 2"/>
          <p:cNvSpPr txBox="1">
            <a:spLocks/>
          </p:cNvSpPr>
          <p:nvPr/>
        </p:nvSpPr>
        <p:spPr bwMode="auto">
          <a:xfrm>
            <a:off x="-3194" y="267825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r>
              <a:rPr lang="it-IT" sz="3200" dirty="0" smtClean="0">
                <a:latin typeface="Times New Roman" pitchFamily="18" charset="0"/>
                <a:cs typeface="Times New Roman" pitchFamily="18" charset="0"/>
              </a:rPr>
              <a:t>Strategie di </a:t>
            </a:r>
            <a:r>
              <a:rPr lang="it-IT" sz="3200" i="1" dirty="0" err="1" smtClean="0">
                <a:latin typeface="Times New Roman" pitchFamily="18" charset="0"/>
                <a:cs typeface="Times New Roman" pitchFamily="18" charset="0"/>
              </a:rPr>
              <a:t>urban</a:t>
            </a:r>
            <a:r>
              <a:rPr lang="it-IT" sz="3200" i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it-IT" sz="3200" i="1" dirty="0" err="1" smtClean="0">
                <a:latin typeface="Times New Roman" pitchFamily="18" charset="0"/>
                <a:cs typeface="Times New Roman" pitchFamily="18" charset="0"/>
              </a:rPr>
              <a:t>food</a:t>
            </a:r>
            <a:r>
              <a:rPr lang="it-IT" sz="3200" i="1" dirty="0" smtClean="0">
                <a:latin typeface="Times New Roman" pitchFamily="18" charset="0"/>
                <a:cs typeface="Times New Roman" pitchFamily="18" charset="0"/>
              </a:rPr>
              <a:t> policy</a:t>
            </a:r>
          </a:p>
        </p:txBody>
      </p:sp>
    </p:spTree>
    <p:extLst>
      <p:ext uri="{BB962C8B-B14F-4D97-AF65-F5344CB8AC3E}">
        <p14:creationId xmlns:p14="http://schemas.microsoft.com/office/powerpoint/2010/main" val="3588655908"/>
      </p:ext>
    </p:extLst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Segnaposto contenuto 2"/>
          <p:cNvSpPr>
            <a:spLocks noGrp="1"/>
          </p:cNvSpPr>
          <p:nvPr>
            <p:ph idx="1"/>
          </p:nvPr>
        </p:nvSpPr>
        <p:spPr>
          <a:xfrm>
            <a:off x="5742" y="1530853"/>
            <a:ext cx="9144000" cy="5328592"/>
          </a:xfrm>
        </p:spPr>
        <p:txBody>
          <a:bodyPr/>
          <a:lstStyle/>
          <a:p>
            <a:pPr marL="0" indent="0">
              <a:buNone/>
            </a:pPr>
            <a:r>
              <a:rPr lang="it-IT" sz="2400" dirty="0">
                <a:sym typeface="Wingdings" pitchFamily="2" charset="2"/>
              </a:rPr>
              <a:t>	</a:t>
            </a:r>
            <a:r>
              <a:rPr lang="it-IT" sz="2400" dirty="0" smtClean="0">
                <a:sym typeface="Wingdings" pitchFamily="2" charset="2"/>
              </a:rPr>
              <a:t> </a:t>
            </a:r>
            <a:r>
              <a:rPr lang="it-IT" sz="2400" b="1" dirty="0" err="1" smtClean="0">
                <a:latin typeface="Times New Roman" pitchFamily="18" charset="0"/>
                <a:cs typeface="Times New Roman" pitchFamily="18" charset="0"/>
              </a:rPr>
              <a:t>sustainable</a:t>
            </a:r>
            <a:r>
              <a:rPr lang="it-IT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it-IT" sz="2400" b="1" dirty="0" err="1" smtClean="0">
                <a:latin typeface="Times New Roman" pitchFamily="18" charset="0"/>
                <a:cs typeface="Times New Roman" pitchFamily="18" charset="0"/>
              </a:rPr>
              <a:t>food</a:t>
            </a:r>
            <a:r>
              <a:rPr lang="it-IT" sz="2400" b="1" dirty="0" smtClean="0">
                <a:latin typeface="Times New Roman" pitchFamily="18" charset="0"/>
                <a:cs typeface="Times New Roman" pitchFamily="18" charset="0"/>
              </a:rPr>
              <a:t> planning </a:t>
            </a:r>
            <a:r>
              <a:rPr lang="it-IT" sz="2400" dirty="0" smtClean="0">
                <a:latin typeface="Times New Roman" pitchFamily="18" charset="0"/>
                <a:cs typeface="Times New Roman" pitchFamily="18" charset="0"/>
              </a:rPr>
              <a:t>e </a:t>
            </a:r>
            <a:r>
              <a:rPr lang="it-IT" sz="2400" b="1" dirty="0" smtClean="0">
                <a:latin typeface="Times New Roman" pitchFamily="18" charset="0"/>
                <a:cs typeface="Times New Roman" pitchFamily="18" charset="0"/>
              </a:rPr>
              <a:t>management</a:t>
            </a:r>
          </a:p>
          <a:p>
            <a:pPr marL="0" indent="0">
              <a:buNone/>
            </a:pPr>
            <a:endParaRPr lang="it-IT" sz="2400" dirty="0" smtClean="0"/>
          </a:p>
          <a:p>
            <a:pPr>
              <a:buFontTx/>
              <a:buChar char="-"/>
            </a:pPr>
            <a:r>
              <a:rPr lang="it-IT" sz="2400" dirty="0">
                <a:latin typeface="Times New Roman" pitchFamily="18" charset="0"/>
                <a:cs typeface="Times New Roman" pitchFamily="18" charset="0"/>
              </a:rPr>
              <a:t>Raccolta e mantenimento di DB (conoscenza del territorio)</a:t>
            </a:r>
          </a:p>
          <a:p>
            <a:pPr>
              <a:buFontTx/>
              <a:buChar char="-"/>
            </a:pPr>
            <a:r>
              <a:rPr lang="it-IT" sz="2400" dirty="0">
                <a:latin typeface="Times New Roman" pitchFamily="18" charset="0"/>
                <a:cs typeface="Times New Roman" pitchFamily="18" charset="0"/>
              </a:rPr>
              <a:t>Formazione di nuove figure </a:t>
            </a:r>
            <a:r>
              <a:rPr lang="it-IT" sz="2400" dirty="0" smtClean="0">
                <a:latin typeface="Times New Roman" pitchFamily="18" charset="0"/>
                <a:cs typeface="Times New Roman" pitchFamily="18" charset="0"/>
              </a:rPr>
              <a:t>professionali</a:t>
            </a:r>
            <a:endParaRPr lang="it-IT" sz="24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FontTx/>
              <a:buChar char="-"/>
            </a:pPr>
            <a:r>
              <a:rPr lang="it-IT" sz="2400" dirty="0" smtClean="0">
                <a:latin typeface="Times New Roman" pitchFamily="18" charset="0"/>
                <a:cs typeface="Times New Roman" pitchFamily="18" charset="0"/>
              </a:rPr>
              <a:t>Organizzazione funzionale di  </a:t>
            </a:r>
            <a:r>
              <a:rPr lang="it-IT" sz="2400" b="1" dirty="0" err="1" smtClean="0">
                <a:latin typeface="Times New Roman" pitchFamily="18" charset="0"/>
                <a:cs typeface="Times New Roman" pitchFamily="18" charset="0"/>
              </a:rPr>
              <a:t>Food</a:t>
            </a:r>
            <a:r>
              <a:rPr lang="it-IT" sz="2400" b="1" dirty="0" smtClean="0">
                <a:latin typeface="Times New Roman" pitchFamily="18" charset="0"/>
                <a:cs typeface="Times New Roman" pitchFamily="18" charset="0"/>
              </a:rPr>
              <a:t> Systems </a:t>
            </a:r>
            <a:r>
              <a:rPr lang="it-IT" sz="2400" b="1" dirty="0" err="1" smtClean="0">
                <a:latin typeface="Times New Roman" pitchFamily="18" charset="0"/>
                <a:cs typeface="Times New Roman" pitchFamily="18" charset="0"/>
              </a:rPr>
              <a:t>Council</a:t>
            </a:r>
            <a:r>
              <a:rPr lang="it-IT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it-IT" sz="2400" dirty="0" smtClean="0">
                <a:latin typeface="Times New Roman" pitchFamily="18" charset="0"/>
                <a:cs typeface="Times New Roman" pitchFamily="18" charset="0"/>
              </a:rPr>
              <a:t>(ad esempio Toronto), </a:t>
            </a:r>
            <a:r>
              <a:rPr lang="it-IT" sz="2400" b="1" dirty="0" err="1">
                <a:latin typeface="Times New Roman" pitchFamily="18" charset="0"/>
                <a:cs typeface="Times New Roman" pitchFamily="18" charset="0"/>
              </a:rPr>
              <a:t>F</a:t>
            </a:r>
            <a:r>
              <a:rPr lang="it-IT" sz="2400" b="1" dirty="0" err="1" smtClean="0">
                <a:latin typeface="Times New Roman" pitchFamily="18" charset="0"/>
                <a:cs typeface="Times New Roman" pitchFamily="18" charset="0"/>
              </a:rPr>
              <a:t>ood</a:t>
            </a:r>
            <a:r>
              <a:rPr lang="it-IT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it-IT" sz="2400" b="1" dirty="0">
                <a:latin typeface="Times New Roman" pitchFamily="18" charset="0"/>
                <a:cs typeface="Times New Roman" pitchFamily="18" charset="0"/>
              </a:rPr>
              <a:t>S</a:t>
            </a:r>
            <a:r>
              <a:rPr lang="it-IT" sz="2400" b="1" dirty="0" smtClean="0">
                <a:latin typeface="Times New Roman" pitchFamily="18" charset="0"/>
                <a:cs typeface="Times New Roman" pitchFamily="18" charset="0"/>
              </a:rPr>
              <a:t>ystems </a:t>
            </a:r>
            <a:r>
              <a:rPr lang="it-IT" sz="2400" b="1" dirty="0">
                <a:latin typeface="Times New Roman" pitchFamily="18" charset="0"/>
                <a:cs typeface="Times New Roman" pitchFamily="18" charset="0"/>
              </a:rPr>
              <a:t>O</a:t>
            </a:r>
            <a:r>
              <a:rPr lang="it-IT" sz="2400" b="1" dirty="0" smtClean="0">
                <a:latin typeface="Times New Roman" pitchFamily="18" charset="0"/>
                <a:cs typeface="Times New Roman" pitchFamily="18" charset="0"/>
              </a:rPr>
              <a:t>ffice </a:t>
            </a:r>
            <a:r>
              <a:rPr lang="it-IT" sz="2400" dirty="0" smtClean="0">
                <a:latin typeface="Times New Roman" pitchFamily="18" charset="0"/>
                <a:cs typeface="Times New Roman" pitchFamily="18" charset="0"/>
              </a:rPr>
              <a:t>(Boston),   </a:t>
            </a:r>
            <a:r>
              <a:rPr lang="it-IT" sz="2400" b="1" dirty="0" err="1" smtClean="0">
                <a:latin typeface="Times New Roman" pitchFamily="18" charset="0"/>
                <a:cs typeface="Times New Roman" pitchFamily="18" charset="0"/>
              </a:rPr>
              <a:t>Food</a:t>
            </a:r>
            <a:r>
              <a:rPr lang="it-IT" sz="2400" b="1" dirty="0" smtClean="0">
                <a:latin typeface="Times New Roman" pitchFamily="18" charset="0"/>
                <a:cs typeface="Times New Roman" pitchFamily="18" charset="0"/>
              </a:rPr>
              <a:t> System  Board</a:t>
            </a:r>
            <a:r>
              <a:rPr lang="it-IT" sz="2400" dirty="0" smtClean="0">
                <a:latin typeface="Times New Roman" pitchFamily="18" charset="0"/>
                <a:cs typeface="Times New Roman" pitchFamily="18" charset="0"/>
              </a:rPr>
              <a:t> (Londra) o </a:t>
            </a:r>
            <a:r>
              <a:rPr lang="it-IT" sz="2400" b="1" dirty="0">
                <a:latin typeface="Times New Roman" pitchFamily="18" charset="0"/>
                <a:cs typeface="Times New Roman" pitchFamily="18" charset="0"/>
              </a:rPr>
              <a:t>I</a:t>
            </a:r>
            <a:r>
              <a:rPr lang="it-IT" sz="2400" b="1" dirty="0" smtClean="0">
                <a:latin typeface="Times New Roman" pitchFamily="18" charset="0"/>
                <a:cs typeface="Times New Roman" pitchFamily="18" charset="0"/>
              </a:rPr>
              <a:t>nter-</a:t>
            </a:r>
            <a:r>
              <a:rPr lang="it-IT" sz="2400" b="1" dirty="0" err="1" smtClean="0">
                <a:latin typeface="Times New Roman" pitchFamily="18" charset="0"/>
                <a:cs typeface="Times New Roman" pitchFamily="18" charset="0"/>
              </a:rPr>
              <a:t>departmental</a:t>
            </a:r>
            <a:r>
              <a:rPr lang="it-IT" sz="2400" b="1" dirty="0" smtClean="0">
                <a:latin typeface="Times New Roman" pitchFamily="18" charset="0"/>
                <a:cs typeface="Times New Roman" pitchFamily="18" charset="0"/>
              </a:rPr>
              <a:t> Team </a:t>
            </a:r>
            <a:r>
              <a:rPr lang="it-IT" sz="2400" dirty="0" smtClean="0">
                <a:latin typeface="Times New Roman" pitchFamily="18" charset="0"/>
                <a:cs typeface="Times New Roman" pitchFamily="18" charset="0"/>
              </a:rPr>
              <a:t>(San Francisco) </a:t>
            </a:r>
          </a:p>
          <a:p>
            <a:pPr>
              <a:buFontTx/>
              <a:buChar char="-"/>
            </a:pPr>
            <a:r>
              <a:rPr lang="it-IT" sz="2400" dirty="0" smtClean="0">
                <a:latin typeface="Times New Roman" pitchFamily="18" charset="0"/>
                <a:cs typeface="Times New Roman" pitchFamily="18" charset="0"/>
              </a:rPr>
              <a:t>Da </a:t>
            </a:r>
            <a:r>
              <a:rPr lang="it-IT" sz="2400" dirty="0" err="1" smtClean="0">
                <a:latin typeface="Times New Roman" pitchFamily="18" charset="0"/>
                <a:cs typeface="Times New Roman" pitchFamily="18" charset="0"/>
              </a:rPr>
              <a:t>Metropolitan</a:t>
            </a:r>
            <a:r>
              <a:rPr lang="it-IT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it-IT" sz="2400" dirty="0" err="1" smtClean="0">
                <a:latin typeface="Times New Roman" pitchFamily="18" charset="0"/>
                <a:cs typeface="Times New Roman" pitchFamily="18" charset="0"/>
              </a:rPr>
              <a:t>Food</a:t>
            </a:r>
            <a:r>
              <a:rPr lang="it-IT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it-IT" sz="2400" dirty="0" err="1">
                <a:latin typeface="Times New Roman" pitchFamily="18" charset="0"/>
                <a:cs typeface="Times New Roman" pitchFamily="18" charset="0"/>
              </a:rPr>
              <a:t>C</a:t>
            </a:r>
            <a:r>
              <a:rPr lang="it-IT" sz="2400" dirty="0" err="1" smtClean="0">
                <a:latin typeface="Times New Roman" pitchFamily="18" charset="0"/>
                <a:cs typeface="Times New Roman" pitchFamily="18" charset="0"/>
              </a:rPr>
              <a:t>ouncil</a:t>
            </a:r>
            <a:r>
              <a:rPr lang="it-IT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it-IT" sz="2400" dirty="0" smtClean="0">
                <a:latin typeface="Times New Roman" pitchFamily="18" charset="0"/>
                <a:cs typeface="Times New Roman" pitchFamily="18" charset="0"/>
                <a:sym typeface="Wingdings" pitchFamily="2" charset="2"/>
              </a:rPr>
              <a:t> </a:t>
            </a:r>
            <a:r>
              <a:rPr lang="it-IT" sz="2400" dirty="0" err="1" smtClean="0">
                <a:latin typeface="Times New Roman" pitchFamily="18" charset="0"/>
                <a:cs typeface="Times New Roman" pitchFamily="18" charset="0"/>
                <a:sym typeface="Wingdings" pitchFamily="2" charset="2"/>
              </a:rPr>
              <a:t>Regional</a:t>
            </a:r>
            <a:r>
              <a:rPr lang="it-IT" sz="2400" dirty="0" smtClean="0">
                <a:latin typeface="Times New Roman" pitchFamily="18" charset="0"/>
                <a:cs typeface="Times New Roman" pitchFamily="18" charset="0"/>
                <a:sym typeface="Wingdings" pitchFamily="2" charset="2"/>
              </a:rPr>
              <a:t> </a:t>
            </a:r>
            <a:r>
              <a:rPr lang="it-IT" sz="2400" dirty="0" err="1" smtClean="0">
                <a:latin typeface="Times New Roman" pitchFamily="18" charset="0"/>
                <a:cs typeface="Times New Roman" pitchFamily="18" charset="0"/>
                <a:sym typeface="Wingdings" pitchFamily="2" charset="2"/>
              </a:rPr>
              <a:t>Food</a:t>
            </a:r>
            <a:r>
              <a:rPr lang="it-IT" sz="2400" dirty="0" smtClean="0">
                <a:latin typeface="Times New Roman" pitchFamily="18" charset="0"/>
                <a:cs typeface="Times New Roman" pitchFamily="18" charset="0"/>
                <a:sym typeface="Wingdings" pitchFamily="2" charset="2"/>
              </a:rPr>
              <a:t> </a:t>
            </a:r>
            <a:r>
              <a:rPr lang="it-IT" sz="2400" dirty="0" smtClean="0">
                <a:latin typeface="Times New Roman" pitchFamily="18" charset="0"/>
                <a:cs typeface="Times New Roman" pitchFamily="18" charset="0"/>
                <a:sym typeface="Wingdings" pitchFamily="2" charset="2"/>
              </a:rPr>
              <a:t>Board</a:t>
            </a:r>
            <a:endParaRPr lang="it-IT" sz="24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FontTx/>
              <a:buChar char="-"/>
            </a:pPr>
            <a:endParaRPr lang="it-IT" sz="2400" dirty="0" smtClean="0"/>
          </a:p>
          <a:p>
            <a:pPr>
              <a:buFontTx/>
              <a:buChar char="-"/>
            </a:pPr>
            <a:endParaRPr lang="it-IT" dirty="0" smtClean="0"/>
          </a:p>
          <a:p>
            <a:pPr>
              <a:buFontTx/>
              <a:buChar char="-"/>
            </a:pPr>
            <a:endParaRPr lang="it-IT" dirty="0"/>
          </a:p>
        </p:txBody>
      </p:sp>
      <p:sp>
        <p:nvSpPr>
          <p:cNvPr id="7" name="Titolo 2"/>
          <p:cNvSpPr>
            <a:spLocks noGrp="1"/>
          </p:cNvSpPr>
          <p:nvPr>
            <p:ph type="title"/>
          </p:nvPr>
        </p:nvSpPr>
        <p:spPr>
          <a:xfrm>
            <a:off x="457200" y="557808"/>
            <a:ext cx="8229600" cy="1143000"/>
          </a:xfrm>
        </p:spPr>
        <p:txBody>
          <a:bodyPr/>
          <a:lstStyle/>
          <a:p>
            <a:r>
              <a:rPr lang="it-IT" sz="2800" dirty="0" smtClean="0">
                <a:latin typeface="Times New Roman" pitchFamily="18" charset="0"/>
                <a:cs typeface="Times New Roman" pitchFamily="18" charset="0"/>
              </a:rPr>
              <a:t>Partecipazione </a:t>
            </a:r>
            <a:r>
              <a:rPr lang="it-IT" sz="2800" dirty="0">
                <a:latin typeface="Times New Roman" pitchFamily="18" charset="0"/>
                <a:cs typeface="Times New Roman" pitchFamily="18" charset="0"/>
              </a:rPr>
              <a:t>allargata funzionale</a:t>
            </a:r>
            <a:r>
              <a:rPr lang="it-IT" sz="2800" dirty="0"/>
              <a:t> </a:t>
            </a:r>
            <a:br>
              <a:rPr lang="it-IT" sz="2800" dirty="0"/>
            </a:br>
            <a:endParaRPr lang="it-IT" sz="2800" dirty="0" smtClean="0"/>
          </a:p>
        </p:txBody>
      </p:sp>
    </p:spTree>
    <p:extLst>
      <p:ext uri="{BB962C8B-B14F-4D97-AF65-F5344CB8AC3E}">
        <p14:creationId xmlns:p14="http://schemas.microsoft.com/office/powerpoint/2010/main" val="302695494"/>
      </p:ext>
    </p:extLst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Tema di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ema di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Tema di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4224</TotalTime>
  <Words>1295</Words>
  <Application>Microsoft Office PowerPoint</Application>
  <PresentationFormat>Presentazione su schermo (4:3)</PresentationFormat>
  <Paragraphs>281</Paragraphs>
  <Slides>18</Slides>
  <Notes>18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Titoli diapositive</vt:lpstr>
      </vt:variant>
      <vt:variant>
        <vt:i4>18</vt:i4>
      </vt:variant>
    </vt:vector>
  </HeadingPairs>
  <TitlesOfParts>
    <vt:vector size="19" baseType="lpstr">
      <vt:lpstr>Tema di Office</vt:lpstr>
      <vt:lpstr>Presentazione standard di PowerPoint</vt:lpstr>
      <vt:lpstr>Consumi collettivi istituzionali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              Quattro aspetti delle urban food policies:   * confidence (fiducia del cittadino nella filiera/sistema produttivo); * sustainability (i cittadini sono consapevoli degli impatti delle filiere alimentari sulle risorse naturali); * health (malnutrizione, obesità, intolleranze ecc.); * fairness (il mercato equo e solidale è in crescita risponde a esigenze del cittadino in termini di equità sulla distribuzione delle ricchezze).</vt:lpstr>
      <vt:lpstr>Partecipazione allargata funzionale  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LAu</dc:creator>
  <cp:lastModifiedBy>Utente Windows</cp:lastModifiedBy>
  <cp:revision>252</cp:revision>
  <cp:lastPrinted>2013-03-25T07:29:29Z</cp:lastPrinted>
  <dcterms:created xsi:type="dcterms:W3CDTF">2012-02-17T11:07:12Z</dcterms:created>
  <dcterms:modified xsi:type="dcterms:W3CDTF">2013-03-25T08:00:07Z</dcterms:modified>
</cp:coreProperties>
</file>